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49" r:id="rId4"/>
  </p:sldMasterIdLst>
  <p:notesMasterIdLst>
    <p:notesMasterId r:id="rId43"/>
  </p:notesMasterIdLst>
  <p:handoutMasterIdLst>
    <p:handoutMasterId r:id="rId44"/>
  </p:handoutMasterIdLst>
  <p:sldIdLst>
    <p:sldId id="256" r:id="rId5"/>
    <p:sldId id="515" r:id="rId6"/>
    <p:sldId id="510" r:id="rId7"/>
    <p:sldId id="323" r:id="rId8"/>
    <p:sldId id="502" r:id="rId9"/>
    <p:sldId id="499" r:id="rId10"/>
    <p:sldId id="514" r:id="rId11"/>
    <p:sldId id="365" r:id="rId12"/>
    <p:sldId id="516" r:id="rId13"/>
    <p:sldId id="418" r:id="rId14"/>
    <p:sldId id="314" r:id="rId15"/>
    <p:sldId id="506" r:id="rId16"/>
    <p:sldId id="496" r:id="rId17"/>
    <p:sldId id="304" r:id="rId18"/>
    <p:sldId id="276" r:id="rId19"/>
    <p:sldId id="272" r:id="rId20"/>
    <p:sldId id="463" r:id="rId21"/>
    <p:sldId id="435" r:id="rId22"/>
    <p:sldId id="306" r:id="rId23"/>
    <p:sldId id="484" r:id="rId24"/>
    <p:sldId id="472" r:id="rId25"/>
    <p:sldId id="473" r:id="rId26"/>
    <p:sldId id="268" r:id="rId27"/>
    <p:sldId id="269" r:id="rId28"/>
    <p:sldId id="382" r:id="rId29"/>
    <p:sldId id="267" r:id="rId30"/>
    <p:sldId id="307" r:id="rId31"/>
    <p:sldId id="351" r:id="rId32"/>
    <p:sldId id="505" r:id="rId33"/>
    <p:sldId id="509" r:id="rId34"/>
    <p:sldId id="308" r:id="rId35"/>
    <p:sldId id="285" r:id="rId36"/>
    <p:sldId id="292" r:id="rId37"/>
    <p:sldId id="293" r:id="rId38"/>
    <p:sldId id="309" r:id="rId39"/>
    <p:sldId id="353" r:id="rId40"/>
    <p:sldId id="356" r:id="rId41"/>
    <p:sldId id="367" r:id="rId42"/>
  </p:sldIdLst>
  <p:sldSz cx="9144000" cy="6858000" type="screen4x3"/>
  <p:notesSz cx="6792913" cy="9925050"/>
  <p:embeddedFontLst>
    <p:embeddedFont>
      <p:font typeface="Arial Unicode MS" panose="020B0604020202020204" charset="0"/>
      <p:regular r:id="rId45"/>
    </p:embeddedFont>
    <p:embeddedFont>
      <p:font typeface="NSBMyriad Regular" panose="020B0604020202020204"/>
      <p:regular r:id="rId46"/>
      <p:italic r:id="rId47"/>
    </p:embeddedFont>
    <p:embeddedFont>
      <p:font typeface="NSBMyriad SemiBold" panose="020B0604020202020204"/>
      <p:regular r:id="rId48"/>
      <p:italic r:id="rId49"/>
    </p:embeddedFont>
  </p:embeddedFontLst>
  <p:custShowLst>
    <p:custShow name="Stockholm 23-24 april 2024" id="0">
      <p:sldLst>
        <p:sld r:id="rId11"/>
        <p:sld r:id="rId29"/>
        <p:sld r:id="rId32"/>
        <p:sld r:id="rId33"/>
        <p:sld r:id="rId34"/>
        <p:sld r:id="rId38"/>
        <p:sld r:id="rId40"/>
        <p:sld r:id="rId41"/>
      </p:sldLst>
    </p:custShow>
  </p:custShowLst>
  <p:custDataLst>
    <p:tags r:id="rId50"/>
  </p:custDataLst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bondensson" initials="k" lastIdx="1" clrIdx="0"/>
  <p:cmAuthor id="1" name="Bondensson Karin Inger" initials="BKI" lastIdx="0" clrIdx="1">
    <p:extLst>
      <p:ext uri="{19B8F6BF-5375-455C-9EA6-DF929625EA0E}">
        <p15:presenceInfo xmlns:p15="http://schemas.microsoft.com/office/powerpoint/2012/main" userId="S-1-5-21-1977486565-1393508379-1236795852-759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FFF00"/>
    <a:srgbClr val="CCCCFF"/>
    <a:srgbClr val="0000FF"/>
    <a:srgbClr val="000099"/>
    <a:srgbClr val="5F5F5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BF3B9-75D2-4014-9E3E-09A984E4A67E}" v="6" dt="2025-09-16T11:19:47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738" y="132"/>
      </p:cViewPr>
      <p:guideLst>
        <p:guide orient="horz" pos="143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4.fntdata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Inger Bondensson" userId="18839246-9a09-4e6d-a29f-a984106dd4e0" providerId="ADAL" clId="{F66991F9-F784-41CE-A8A1-F4FB8E95201A}"/>
    <pc:docChg chg="undo custSel addSld delSld modSld">
      <pc:chgData name="Karin Inger Bondensson" userId="18839246-9a09-4e6d-a29f-a984106dd4e0" providerId="ADAL" clId="{F66991F9-F784-41CE-A8A1-F4FB8E95201A}" dt="2025-08-18T11:10:06.021" v="866" actId="1076"/>
      <pc:docMkLst>
        <pc:docMk/>
      </pc:docMkLst>
      <pc:sldChg chg="modSp mod">
        <pc:chgData name="Karin Inger Bondensson" userId="18839246-9a09-4e6d-a29f-a984106dd4e0" providerId="ADAL" clId="{F66991F9-F784-41CE-A8A1-F4FB8E95201A}" dt="2025-08-18T11:02:59.789" v="511" actId="20577"/>
        <pc:sldMkLst>
          <pc:docMk/>
          <pc:sldMk cId="0" sldId="418"/>
        </pc:sldMkLst>
        <pc:spChg chg="mod">
          <ac:chgData name="Karin Inger Bondensson" userId="18839246-9a09-4e6d-a29f-a984106dd4e0" providerId="ADAL" clId="{F66991F9-F784-41CE-A8A1-F4FB8E95201A}" dt="2025-08-18T11:02:59.789" v="511" actId="20577"/>
          <ac:spMkLst>
            <pc:docMk/>
            <pc:sldMk cId="0" sldId="418"/>
            <ac:spMk id="15363" creationId="{00000000-0000-0000-0000-000000000000}"/>
          </ac:spMkLst>
        </pc:spChg>
      </pc:sldChg>
      <pc:sldChg chg="del">
        <pc:chgData name="Karin Inger Bondensson" userId="18839246-9a09-4e6d-a29f-a984106dd4e0" providerId="ADAL" clId="{F66991F9-F784-41CE-A8A1-F4FB8E95201A}" dt="2025-08-18T10:54:31.284" v="131" actId="47"/>
        <pc:sldMkLst>
          <pc:docMk/>
          <pc:sldMk cId="3095105139" sldId="483"/>
        </pc:sldMkLst>
      </pc:sldChg>
      <pc:sldChg chg="delSp modSp mod">
        <pc:chgData name="Karin Inger Bondensson" userId="18839246-9a09-4e6d-a29f-a984106dd4e0" providerId="ADAL" clId="{F66991F9-F784-41CE-A8A1-F4FB8E95201A}" dt="2025-08-18T11:10:06.021" v="866" actId="1076"/>
        <pc:sldMkLst>
          <pc:docMk/>
          <pc:sldMk cId="1132573890" sldId="496"/>
        </pc:sldMkLst>
        <pc:spChg chg="mod">
          <ac:chgData name="Karin Inger Bondensson" userId="18839246-9a09-4e6d-a29f-a984106dd4e0" providerId="ADAL" clId="{F66991F9-F784-41CE-A8A1-F4FB8E95201A}" dt="2025-08-18T11:09:44.979" v="862" actId="20577"/>
          <ac:spMkLst>
            <pc:docMk/>
            <pc:sldMk cId="1132573890" sldId="496"/>
            <ac:spMk id="38" creationId="{251D6BC8-99F9-479A-8939-CE8E81F0CD63}"/>
          </ac:spMkLst>
        </pc:spChg>
        <pc:spChg chg="mod">
          <ac:chgData name="Karin Inger Bondensson" userId="18839246-9a09-4e6d-a29f-a984106dd4e0" providerId="ADAL" clId="{F66991F9-F784-41CE-A8A1-F4FB8E95201A}" dt="2025-08-18T11:07:21.297" v="612" actId="14100"/>
          <ac:spMkLst>
            <pc:docMk/>
            <pc:sldMk cId="1132573890" sldId="496"/>
            <ac:spMk id="40" creationId="{00000000-0000-0000-0000-000000000000}"/>
          </ac:spMkLst>
        </pc:spChg>
        <pc:picChg chg="mod">
          <ac:chgData name="Karin Inger Bondensson" userId="18839246-9a09-4e6d-a29f-a984106dd4e0" providerId="ADAL" clId="{F66991F9-F784-41CE-A8A1-F4FB8E95201A}" dt="2025-08-18T11:10:06.021" v="866" actId="1076"/>
          <ac:picMkLst>
            <pc:docMk/>
            <pc:sldMk cId="1132573890" sldId="496"/>
            <ac:picMk id="6" creationId="{5C8D0AD9-353C-3A54-A798-A8273BFE6D23}"/>
          </ac:picMkLst>
        </pc:picChg>
      </pc:sldChg>
      <pc:sldChg chg="modSp mod">
        <pc:chgData name="Karin Inger Bondensson" userId="18839246-9a09-4e6d-a29f-a984106dd4e0" providerId="ADAL" clId="{F66991F9-F784-41CE-A8A1-F4FB8E95201A}" dt="2025-08-18T10:57:57.368" v="270" actId="20577"/>
        <pc:sldMkLst>
          <pc:docMk/>
          <pc:sldMk cId="0" sldId="502"/>
        </pc:sldMkLst>
        <pc:spChg chg="mod">
          <ac:chgData name="Karin Inger Bondensson" userId="18839246-9a09-4e6d-a29f-a984106dd4e0" providerId="ADAL" clId="{F66991F9-F784-41CE-A8A1-F4FB8E95201A}" dt="2025-08-18T10:57:57.368" v="270" actId="20577"/>
          <ac:spMkLst>
            <pc:docMk/>
            <pc:sldMk cId="0" sldId="502"/>
            <ac:spMk id="24579" creationId="{00000000-0000-0000-0000-000000000000}"/>
          </ac:spMkLst>
        </pc:spChg>
      </pc:sldChg>
      <pc:sldChg chg="del">
        <pc:chgData name="Karin Inger Bondensson" userId="18839246-9a09-4e6d-a29f-a984106dd4e0" providerId="ADAL" clId="{F66991F9-F784-41CE-A8A1-F4FB8E95201A}" dt="2025-08-18T10:54:04.756" v="128" actId="47"/>
        <pc:sldMkLst>
          <pc:docMk/>
          <pc:sldMk cId="663202525" sldId="513"/>
        </pc:sldMkLst>
      </pc:sldChg>
      <pc:sldChg chg="addSp delSp modSp add mod">
        <pc:chgData name="Karin Inger Bondensson" userId="18839246-9a09-4e6d-a29f-a984106dd4e0" providerId="ADAL" clId="{F66991F9-F784-41CE-A8A1-F4FB8E95201A}" dt="2025-08-18T10:54:11.511" v="130" actId="20577"/>
        <pc:sldMkLst>
          <pc:docMk/>
          <pc:sldMk cId="3315607022" sldId="515"/>
        </pc:sldMkLst>
        <pc:spChg chg="add mod">
          <ac:chgData name="Karin Inger Bondensson" userId="18839246-9a09-4e6d-a29f-a984106dd4e0" providerId="ADAL" clId="{F66991F9-F784-41CE-A8A1-F4FB8E95201A}" dt="2025-08-18T10:54:11.511" v="130" actId="20577"/>
          <ac:spMkLst>
            <pc:docMk/>
            <pc:sldMk cId="3315607022" sldId="515"/>
            <ac:spMk id="5" creationId="{6CD27FF5-28E1-FF25-3706-6B6624C66CBD}"/>
          </ac:spMkLst>
        </pc:spChg>
        <pc:picChg chg="add mod">
          <ac:chgData name="Karin Inger Bondensson" userId="18839246-9a09-4e6d-a29f-a984106dd4e0" providerId="ADAL" clId="{F66991F9-F784-41CE-A8A1-F4FB8E95201A}" dt="2025-08-18T10:51:48.469" v="8" actId="14100"/>
          <ac:picMkLst>
            <pc:docMk/>
            <pc:sldMk cId="3315607022" sldId="515"/>
            <ac:picMk id="3" creationId="{6E7BF409-3E52-F142-1944-E4A250CFB0FF}"/>
          </ac:picMkLst>
        </pc:picChg>
      </pc:sldChg>
      <pc:sldChg chg="addSp delSp modSp add mod setBg">
        <pc:chgData name="Karin Inger Bondensson" userId="18839246-9a09-4e6d-a29f-a984106dd4e0" providerId="ADAL" clId="{F66991F9-F784-41CE-A8A1-F4FB8E95201A}" dt="2025-08-18T11:01:53.433" v="480"/>
        <pc:sldMkLst>
          <pc:docMk/>
          <pc:sldMk cId="164469466" sldId="516"/>
        </pc:sldMkLst>
        <pc:spChg chg="mod">
          <ac:chgData name="Karin Inger Bondensson" userId="18839246-9a09-4e6d-a29f-a984106dd4e0" providerId="ADAL" clId="{F66991F9-F784-41CE-A8A1-F4FB8E95201A}" dt="2025-08-18T10:59:14.225" v="291" actId="20577"/>
          <ac:spMkLst>
            <pc:docMk/>
            <pc:sldMk cId="164469466" sldId="516"/>
            <ac:spMk id="15362" creationId="{C3C61C66-58E2-DB69-C132-029BDB649911}"/>
          </ac:spMkLst>
        </pc:spChg>
        <pc:spChg chg="mod">
          <ac:chgData name="Karin Inger Bondensson" userId="18839246-9a09-4e6d-a29f-a984106dd4e0" providerId="ADAL" clId="{F66991F9-F784-41CE-A8A1-F4FB8E95201A}" dt="2025-08-18T11:00:51.975" v="478" actId="20577"/>
          <ac:spMkLst>
            <pc:docMk/>
            <pc:sldMk cId="164469466" sldId="516"/>
            <ac:spMk id="15363" creationId="{D2EECA81-55F1-8576-3257-ABE2955BF744}"/>
          </ac:spMkLst>
        </pc:spChg>
        <pc:picChg chg="add mod">
          <ac:chgData name="Karin Inger Bondensson" userId="18839246-9a09-4e6d-a29f-a984106dd4e0" providerId="ADAL" clId="{F66991F9-F784-41CE-A8A1-F4FB8E95201A}" dt="2025-08-18T11:01:53.433" v="480"/>
          <ac:picMkLst>
            <pc:docMk/>
            <pc:sldMk cId="164469466" sldId="516"/>
            <ac:picMk id="6" creationId="{A8A2DBA6-80FA-6F59-87D2-0132C96BA75D}"/>
          </ac:picMkLst>
        </pc:picChg>
      </pc:sldChg>
    </pc:docChg>
  </pc:docChgLst>
  <pc:docChgLst>
    <pc:chgData name="Karin Inger Bondensson" userId="18839246-9a09-4e6d-a29f-a984106dd4e0" providerId="ADAL" clId="{E0A87E80-FCF6-4BA8-A4A0-9D71BDEC0064}"/>
    <pc:docChg chg="undo custSel delSld modSld sldOrd">
      <pc:chgData name="Karin Inger Bondensson" userId="18839246-9a09-4e6d-a29f-a984106dd4e0" providerId="ADAL" clId="{E0A87E80-FCF6-4BA8-A4A0-9D71BDEC0064}" dt="2025-09-16T11:19:57.340" v="448" actId="1076"/>
      <pc:docMkLst>
        <pc:docMk/>
      </pc:docMkLst>
      <pc:sldChg chg="modSp mod">
        <pc:chgData name="Karin Inger Bondensson" userId="18839246-9a09-4e6d-a29f-a984106dd4e0" providerId="ADAL" clId="{E0A87E80-FCF6-4BA8-A4A0-9D71BDEC0064}" dt="2025-09-04T07:56:01.666" v="1" actId="20577"/>
        <pc:sldMkLst>
          <pc:docMk/>
          <pc:sldMk cId="0" sldId="256"/>
        </pc:sldMkLst>
        <pc:spChg chg="mod">
          <ac:chgData name="Karin Inger Bondensson" userId="18839246-9a09-4e6d-a29f-a984106dd4e0" providerId="ADAL" clId="{E0A87E80-FCF6-4BA8-A4A0-9D71BDEC0064}" dt="2025-09-04T07:56:01.666" v="1" actId="20577"/>
          <ac:spMkLst>
            <pc:docMk/>
            <pc:sldMk cId="0" sldId="256"/>
            <ac:spMk id="9219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12T13:09:49.901" v="254" actId="20577"/>
        <pc:sldMkLst>
          <pc:docMk/>
          <pc:sldMk cId="0" sldId="268"/>
        </pc:sldMkLst>
        <pc:spChg chg="mod">
          <ac:chgData name="Karin Inger Bondensson" userId="18839246-9a09-4e6d-a29f-a984106dd4e0" providerId="ADAL" clId="{E0A87E80-FCF6-4BA8-A4A0-9D71BDEC0064}" dt="2025-09-12T13:09:49.901" v="254" actId="20577"/>
          <ac:spMkLst>
            <pc:docMk/>
            <pc:sldMk cId="0" sldId="268"/>
            <ac:spMk id="46083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12T13:04:56.200" v="225" actId="20577"/>
        <pc:sldMkLst>
          <pc:docMk/>
          <pc:sldMk cId="0" sldId="314"/>
        </pc:sldMkLst>
        <pc:spChg chg="mod">
          <ac:chgData name="Karin Inger Bondensson" userId="18839246-9a09-4e6d-a29f-a984106dd4e0" providerId="ADAL" clId="{E0A87E80-FCF6-4BA8-A4A0-9D71BDEC0064}" dt="2025-09-12T13:04:56.200" v="225" actId="20577"/>
          <ac:spMkLst>
            <pc:docMk/>
            <pc:sldMk cId="0" sldId="314"/>
            <ac:spMk id="17412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16T09:52:44.744" v="258" actId="1076"/>
        <pc:sldMkLst>
          <pc:docMk/>
          <pc:sldMk cId="0" sldId="323"/>
        </pc:sldMkLst>
        <pc:spChg chg="mod">
          <ac:chgData name="Karin Inger Bondensson" userId="18839246-9a09-4e6d-a29f-a984106dd4e0" providerId="ADAL" clId="{E0A87E80-FCF6-4BA8-A4A0-9D71BDEC0064}" dt="2025-09-16T09:52:44.744" v="258" actId="1076"/>
          <ac:spMkLst>
            <pc:docMk/>
            <pc:sldMk cId="0" sldId="323"/>
            <ac:spMk id="26629" creationId="{00000000-0000-0000-0000-000000000000}"/>
          </ac:spMkLst>
        </pc:spChg>
      </pc:sldChg>
      <pc:sldChg chg="addSp delSp modSp mod">
        <pc:chgData name="Karin Inger Bondensson" userId="18839246-9a09-4e6d-a29f-a984106dd4e0" providerId="ADAL" clId="{E0A87E80-FCF6-4BA8-A4A0-9D71BDEC0064}" dt="2025-09-04T08:19:37.037" v="123" actId="478"/>
        <pc:sldMkLst>
          <pc:docMk/>
          <pc:sldMk cId="0" sldId="351"/>
        </pc:sldMkLst>
        <pc:spChg chg="mod">
          <ac:chgData name="Karin Inger Bondensson" userId="18839246-9a09-4e6d-a29f-a984106dd4e0" providerId="ADAL" clId="{E0A87E80-FCF6-4BA8-A4A0-9D71BDEC0064}" dt="2025-09-04T08:18:43.863" v="114" actId="20577"/>
          <ac:spMkLst>
            <pc:docMk/>
            <pc:sldMk cId="0" sldId="351"/>
            <ac:spMk id="53250" creationId="{00000000-0000-0000-0000-000000000000}"/>
          </ac:spMkLst>
        </pc:spChg>
        <pc:picChg chg="add del">
          <ac:chgData name="Karin Inger Bondensson" userId="18839246-9a09-4e6d-a29f-a984106dd4e0" providerId="ADAL" clId="{E0A87E80-FCF6-4BA8-A4A0-9D71BDEC0064}" dt="2025-09-04T08:19:37.037" v="123" actId="478"/>
          <ac:picMkLst>
            <pc:docMk/>
            <pc:sldMk cId="0" sldId="351"/>
            <ac:picMk id="2" creationId="{1140BF39-5D2B-2C97-594A-4BE3501AEC8E}"/>
          </ac:picMkLst>
        </pc:picChg>
      </pc:sldChg>
      <pc:sldChg chg="addSp delSp modSp mod">
        <pc:chgData name="Karin Inger Bondensson" userId="18839246-9a09-4e6d-a29f-a984106dd4e0" providerId="ADAL" clId="{E0A87E80-FCF6-4BA8-A4A0-9D71BDEC0064}" dt="2025-09-04T08:20:17.938" v="133" actId="20577"/>
        <pc:sldMkLst>
          <pc:docMk/>
          <pc:sldMk cId="0" sldId="353"/>
        </pc:sldMkLst>
        <pc:spChg chg="mod">
          <ac:chgData name="Karin Inger Bondensson" userId="18839246-9a09-4e6d-a29f-a984106dd4e0" providerId="ADAL" clId="{E0A87E80-FCF6-4BA8-A4A0-9D71BDEC0064}" dt="2025-09-04T08:20:17.938" v="133" actId="20577"/>
          <ac:spMkLst>
            <pc:docMk/>
            <pc:sldMk cId="0" sldId="353"/>
            <ac:spMk id="67586" creationId="{00000000-0000-0000-0000-000000000000}"/>
          </ac:spMkLst>
        </pc:spChg>
        <pc:picChg chg="add mod">
          <ac:chgData name="Karin Inger Bondensson" userId="18839246-9a09-4e6d-a29f-a984106dd4e0" providerId="ADAL" clId="{E0A87E80-FCF6-4BA8-A4A0-9D71BDEC0064}" dt="2025-09-04T08:20:04.875" v="127" actId="1076"/>
          <ac:picMkLst>
            <pc:docMk/>
            <pc:sldMk cId="0" sldId="353"/>
            <ac:picMk id="3" creationId="{66EB65EE-6FE3-A5C6-FBE1-9FF09F6D6A45}"/>
          </ac:picMkLst>
        </pc:picChg>
      </pc:sldChg>
      <pc:sldChg chg="addSp delSp modSp mod">
        <pc:chgData name="Karin Inger Bondensson" userId="18839246-9a09-4e6d-a29f-a984106dd4e0" providerId="ADAL" clId="{E0A87E80-FCF6-4BA8-A4A0-9D71BDEC0064}" dt="2025-09-04T08:21:15.790" v="144" actId="1076"/>
        <pc:sldMkLst>
          <pc:docMk/>
          <pc:sldMk cId="0" sldId="356"/>
        </pc:sldMkLst>
        <pc:spChg chg="mod">
          <ac:chgData name="Karin Inger Bondensson" userId="18839246-9a09-4e6d-a29f-a984106dd4e0" providerId="ADAL" clId="{E0A87E80-FCF6-4BA8-A4A0-9D71BDEC0064}" dt="2025-09-04T08:20:34.080" v="137" actId="20577"/>
          <ac:spMkLst>
            <pc:docMk/>
            <pc:sldMk cId="0" sldId="356"/>
            <ac:spMk id="68610" creationId="{00000000-0000-0000-0000-000000000000}"/>
          </ac:spMkLst>
        </pc:spChg>
        <pc:picChg chg="add mod">
          <ac:chgData name="Karin Inger Bondensson" userId="18839246-9a09-4e6d-a29f-a984106dd4e0" providerId="ADAL" clId="{E0A87E80-FCF6-4BA8-A4A0-9D71BDEC0064}" dt="2025-09-04T08:21:15.790" v="144" actId="1076"/>
          <ac:picMkLst>
            <pc:docMk/>
            <pc:sldMk cId="0" sldId="356"/>
            <ac:picMk id="3" creationId="{82F908DA-53EB-5D1E-B60A-A67E68ABDC7D}"/>
          </ac:picMkLst>
        </pc:picChg>
      </pc:sldChg>
      <pc:sldChg chg="modSp mod">
        <pc:chgData name="Karin Inger Bondensson" userId="18839246-9a09-4e6d-a29f-a984106dd4e0" providerId="ADAL" clId="{E0A87E80-FCF6-4BA8-A4A0-9D71BDEC0064}" dt="2025-09-16T11:00:15.152" v="313" actId="20577"/>
        <pc:sldMkLst>
          <pc:docMk/>
          <pc:sldMk cId="0" sldId="365"/>
        </pc:sldMkLst>
        <pc:spChg chg="mod">
          <ac:chgData name="Karin Inger Bondensson" userId="18839246-9a09-4e6d-a29f-a984106dd4e0" providerId="ADAL" clId="{E0A87E80-FCF6-4BA8-A4A0-9D71BDEC0064}" dt="2025-09-16T10:52:07.446" v="263" actId="1076"/>
          <ac:spMkLst>
            <pc:docMk/>
            <pc:sldMk cId="0" sldId="365"/>
            <ac:spMk id="14338" creationId="{00000000-0000-0000-0000-000000000000}"/>
          </ac:spMkLst>
        </pc:spChg>
        <pc:spChg chg="mod">
          <ac:chgData name="Karin Inger Bondensson" userId="18839246-9a09-4e6d-a29f-a984106dd4e0" providerId="ADAL" clId="{E0A87E80-FCF6-4BA8-A4A0-9D71BDEC0064}" dt="2025-09-16T11:00:15.152" v="313" actId="20577"/>
          <ac:spMkLst>
            <pc:docMk/>
            <pc:sldMk cId="0" sldId="365"/>
            <ac:spMk id="14339" creationId="{00000000-0000-0000-0000-000000000000}"/>
          </ac:spMkLst>
        </pc:spChg>
        <pc:picChg chg="mod">
          <ac:chgData name="Karin Inger Bondensson" userId="18839246-9a09-4e6d-a29f-a984106dd4e0" providerId="ADAL" clId="{E0A87E80-FCF6-4BA8-A4A0-9D71BDEC0064}" dt="2025-09-16T10:52:03.563" v="262" actId="1076"/>
          <ac:picMkLst>
            <pc:docMk/>
            <pc:sldMk cId="0" sldId="365"/>
            <ac:picMk id="2" creationId="{03E9740D-E192-4B00-863A-BEE727CE4A30}"/>
          </ac:picMkLst>
        </pc:picChg>
      </pc:sldChg>
      <pc:sldChg chg="modSp mod">
        <pc:chgData name="Karin Inger Bondensson" userId="18839246-9a09-4e6d-a29f-a984106dd4e0" providerId="ADAL" clId="{E0A87E80-FCF6-4BA8-A4A0-9D71BDEC0064}" dt="2025-09-04T08:04:09.280" v="110" actId="20577"/>
        <pc:sldMkLst>
          <pc:docMk/>
          <pc:sldMk cId="0" sldId="367"/>
        </pc:sldMkLst>
        <pc:spChg chg="mod">
          <ac:chgData name="Karin Inger Bondensson" userId="18839246-9a09-4e6d-a29f-a984106dd4e0" providerId="ADAL" clId="{E0A87E80-FCF6-4BA8-A4A0-9D71BDEC0064}" dt="2025-09-04T08:03:52.946" v="102" actId="20577"/>
          <ac:spMkLst>
            <pc:docMk/>
            <pc:sldMk cId="0" sldId="367"/>
            <ac:spMk id="75778" creationId="{00000000-0000-0000-0000-000000000000}"/>
          </ac:spMkLst>
        </pc:spChg>
        <pc:spChg chg="mod">
          <ac:chgData name="Karin Inger Bondensson" userId="18839246-9a09-4e6d-a29f-a984106dd4e0" providerId="ADAL" clId="{E0A87E80-FCF6-4BA8-A4A0-9D71BDEC0064}" dt="2025-09-04T08:04:09.280" v="110" actId="20577"/>
          <ac:spMkLst>
            <pc:docMk/>
            <pc:sldMk cId="0" sldId="367"/>
            <ac:spMk id="75779" creationId="{00000000-0000-0000-0000-000000000000}"/>
          </ac:spMkLst>
        </pc:spChg>
      </pc:sldChg>
      <pc:sldChg chg="ord">
        <pc:chgData name="Karin Inger Bondensson" userId="18839246-9a09-4e6d-a29f-a984106dd4e0" providerId="ADAL" clId="{E0A87E80-FCF6-4BA8-A4A0-9D71BDEC0064}" dt="2025-09-12T13:04:18.637" v="223"/>
        <pc:sldMkLst>
          <pc:docMk/>
          <pc:sldMk cId="0" sldId="418"/>
        </pc:sldMkLst>
      </pc:sldChg>
      <pc:sldChg chg="addSp delSp modSp mod">
        <pc:chgData name="Karin Inger Bondensson" userId="18839246-9a09-4e6d-a29f-a984106dd4e0" providerId="ADAL" clId="{E0A87E80-FCF6-4BA8-A4A0-9D71BDEC0064}" dt="2025-09-12T13:08:05.587" v="234" actId="14100"/>
        <pc:sldMkLst>
          <pc:docMk/>
          <pc:sldMk cId="3430781703" sldId="463"/>
        </pc:sldMkLst>
        <pc:picChg chg="add mod">
          <ac:chgData name="Karin Inger Bondensson" userId="18839246-9a09-4e6d-a29f-a984106dd4e0" providerId="ADAL" clId="{E0A87E80-FCF6-4BA8-A4A0-9D71BDEC0064}" dt="2025-09-12T13:08:05.587" v="234" actId="14100"/>
          <ac:picMkLst>
            <pc:docMk/>
            <pc:sldMk cId="3430781703" sldId="463"/>
            <ac:picMk id="3" creationId="{7154FC76-A088-38D7-3641-D45CDE036E7A}"/>
          </ac:picMkLst>
        </pc:picChg>
      </pc:sldChg>
      <pc:sldChg chg="delSp modSp mod">
        <pc:chgData name="Karin Inger Bondensson" userId="18839246-9a09-4e6d-a29f-a984106dd4e0" providerId="ADAL" clId="{E0A87E80-FCF6-4BA8-A4A0-9D71BDEC0064}" dt="2025-09-16T11:19:57.340" v="448" actId="1076"/>
        <pc:sldMkLst>
          <pc:docMk/>
          <pc:sldMk cId="1567896587" sldId="473"/>
        </pc:sldMkLst>
        <pc:picChg chg="del">
          <ac:chgData name="Karin Inger Bondensson" userId="18839246-9a09-4e6d-a29f-a984106dd4e0" providerId="ADAL" clId="{E0A87E80-FCF6-4BA8-A4A0-9D71BDEC0064}" dt="2025-09-16T11:19:47.115" v="445" actId="478"/>
          <ac:picMkLst>
            <pc:docMk/>
            <pc:sldMk cId="1567896587" sldId="473"/>
            <ac:picMk id="7171" creationId="{00000000-0000-0000-0000-000000000000}"/>
          </ac:picMkLst>
        </pc:picChg>
        <pc:picChg chg="mod">
          <ac:chgData name="Karin Inger Bondensson" userId="18839246-9a09-4e6d-a29f-a984106dd4e0" providerId="ADAL" clId="{E0A87E80-FCF6-4BA8-A4A0-9D71BDEC0064}" dt="2025-09-16T11:19:57.340" v="448" actId="1076"/>
          <ac:picMkLst>
            <pc:docMk/>
            <pc:sldMk cId="1567896587" sldId="473"/>
            <ac:picMk id="109570" creationId="{00000000-0000-0000-0000-000000000000}"/>
          </ac:picMkLst>
        </pc:picChg>
        <pc:picChg chg="mod">
          <ac:chgData name="Karin Inger Bondensson" userId="18839246-9a09-4e6d-a29f-a984106dd4e0" providerId="ADAL" clId="{E0A87E80-FCF6-4BA8-A4A0-9D71BDEC0064}" dt="2025-09-16T11:19:55.146" v="447" actId="1076"/>
          <ac:picMkLst>
            <pc:docMk/>
            <pc:sldMk cId="1567896587" sldId="473"/>
            <ac:picMk id="109574" creationId="{00000000-0000-0000-0000-000000000000}"/>
          </ac:picMkLst>
        </pc:picChg>
        <pc:picChg chg="mod">
          <ac:chgData name="Karin Inger Bondensson" userId="18839246-9a09-4e6d-a29f-a984106dd4e0" providerId="ADAL" clId="{E0A87E80-FCF6-4BA8-A4A0-9D71BDEC0064}" dt="2025-09-16T11:19:52.974" v="446" actId="1076"/>
          <ac:picMkLst>
            <pc:docMk/>
            <pc:sldMk cId="1567896587" sldId="473"/>
            <ac:picMk id="109576" creationId="{00000000-0000-0000-0000-000000000000}"/>
          </ac:picMkLst>
        </pc:picChg>
      </pc:sldChg>
      <pc:sldChg chg="modSp mod">
        <pc:chgData name="Karin Inger Bondensson" userId="18839246-9a09-4e6d-a29f-a984106dd4e0" providerId="ADAL" clId="{E0A87E80-FCF6-4BA8-A4A0-9D71BDEC0064}" dt="2025-09-16T11:11:07.483" v="444" actId="20577"/>
        <pc:sldMkLst>
          <pc:docMk/>
          <pc:sldMk cId="1384220585" sldId="484"/>
        </pc:sldMkLst>
        <pc:spChg chg="mod">
          <ac:chgData name="Karin Inger Bondensson" userId="18839246-9a09-4e6d-a29f-a984106dd4e0" providerId="ADAL" clId="{E0A87E80-FCF6-4BA8-A4A0-9D71BDEC0064}" dt="2025-09-16T11:08:10.128" v="397" actId="790"/>
          <ac:spMkLst>
            <pc:docMk/>
            <pc:sldMk cId="1384220585" sldId="484"/>
            <ac:spMk id="2" creationId="{00000000-0000-0000-0000-000000000000}"/>
          </ac:spMkLst>
        </pc:spChg>
        <pc:spChg chg="mod">
          <ac:chgData name="Karin Inger Bondensson" userId="18839246-9a09-4e6d-a29f-a984106dd4e0" providerId="ADAL" clId="{E0A87E80-FCF6-4BA8-A4A0-9D71BDEC0064}" dt="2025-09-16T11:11:07.483" v="444" actId="20577"/>
          <ac:spMkLst>
            <pc:docMk/>
            <pc:sldMk cId="1384220585" sldId="484"/>
            <ac:spMk id="3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16T11:03:06.067" v="316" actId="20577"/>
        <pc:sldMkLst>
          <pc:docMk/>
          <pc:sldMk cId="1132573890" sldId="496"/>
        </pc:sldMkLst>
        <pc:spChg chg="mod">
          <ac:chgData name="Karin Inger Bondensson" userId="18839246-9a09-4e6d-a29f-a984106dd4e0" providerId="ADAL" clId="{E0A87E80-FCF6-4BA8-A4A0-9D71BDEC0064}" dt="2025-09-16T11:03:06.067" v="316" actId="20577"/>
          <ac:spMkLst>
            <pc:docMk/>
            <pc:sldMk cId="1132573890" sldId="496"/>
            <ac:spMk id="38" creationId="{251D6BC8-99F9-479A-8939-CE8E81F0CD63}"/>
          </ac:spMkLst>
        </pc:spChg>
      </pc:sldChg>
      <pc:sldChg chg="modSp mod">
        <pc:chgData name="Karin Inger Bondensson" userId="18839246-9a09-4e6d-a29f-a984106dd4e0" providerId="ADAL" clId="{E0A87E80-FCF6-4BA8-A4A0-9D71BDEC0064}" dt="2025-09-04T07:57:38.312" v="33" actId="20577"/>
        <pc:sldMkLst>
          <pc:docMk/>
          <pc:sldMk cId="0" sldId="502"/>
        </pc:sldMkLst>
        <pc:spChg chg="mod">
          <ac:chgData name="Karin Inger Bondensson" userId="18839246-9a09-4e6d-a29f-a984106dd4e0" providerId="ADAL" clId="{E0A87E80-FCF6-4BA8-A4A0-9D71BDEC0064}" dt="2025-09-04T07:57:38.312" v="33" actId="20577"/>
          <ac:spMkLst>
            <pc:docMk/>
            <pc:sldMk cId="0" sldId="502"/>
            <ac:spMk id="24579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04T08:22:24.540" v="148" actId="20577"/>
        <pc:sldMkLst>
          <pc:docMk/>
          <pc:sldMk cId="2203399345" sldId="505"/>
        </pc:sldMkLst>
        <pc:spChg chg="mod">
          <ac:chgData name="Karin Inger Bondensson" userId="18839246-9a09-4e6d-a29f-a984106dd4e0" providerId="ADAL" clId="{E0A87E80-FCF6-4BA8-A4A0-9D71BDEC0064}" dt="2025-09-04T08:22:24.540" v="148" actId="20577"/>
          <ac:spMkLst>
            <pc:docMk/>
            <pc:sldMk cId="2203399345" sldId="505"/>
            <ac:spMk id="53250" creationId="{00000000-0000-0000-0000-000000000000}"/>
          </ac:spMkLst>
        </pc:spChg>
      </pc:sldChg>
      <pc:sldChg chg="modSp mod">
        <pc:chgData name="Karin Inger Bondensson" userId="18839246-9a09-4e6d-a29f-a984106dd4e0" providerId="ADAL" clId="{E0A87E80-FCF6-4BA8-A4A0-9D71BDEC0064}" dt="2025-09-12T13:06:09.601" v="229" actId="20577"/>
        <pc:sldMkLst>
          <pc:docMk/>
          <pc:sldMk cId="18734766" sldId="506"/>
        </pc:sldMkLst>
        <pc:spChg chg="mod">
          <ac:chgData name="Karin Inger Bondensson" userId="18839246-9a09-4e6d-a29f-a984106dd4e0" providerId="ADAL" clId="{E0A87E80-FCF6-4BA8-A4A0-9D71BDEC0064}" dt="2025-09-12T13:06:09.601" v="229" actId="20577"/>
          <ac:spMkLst>
            <pc:docMk/>
            <pc:sldMk cId="18734766" sldId="506"/>
            <ac:spMk id="15363" creationId="{00000000-0000-0000-0000-000000000000}"/>
          </ac:spMkLst>
        </pc:spChg>
      </pc:sldChg>
      <pc:sldChg chg="del">
        <pc:chgData name="Karin Inger Bondensson" userId="18839246-9a09-4e6d-a29f-a984106dd4e0" providerId="ADAL" clId="{E0A87E80-FCF6-4BA8-A4A0-9D71BDEC0064}" dt="2025-09-04T08:23:46.876" v="149" actId="47"/>
        <pc:sldMkLst>
          <pc:docMk/>
          <pc:sldMk cId="1263613383" sldId="512"/>
        </pc:sldMkLst>
      </pc:sldChg>
      <pc:sldChg chg="modSp mod">
        <pc:chgData name="Karin Inger Bondensson" userId="18839246-9a09-4e6d-a29f-a984106dd4e0" providerId="ADAL" clId="{E0A87E80-FCF6-4BA8-A4A0-9D71BDEC0064}" dt="2025-09-12T13:03:53.877" v="221" actId="20577"/>
        <pc:sldMkLst>
          <pc:docMk/>
          <pc:sldMk cId="164469466" sldId="516"/>
        </pc:sldMkLst>
        <pc:spChg chg="mod">
          <ac:chgData name="Karin Inger Bondensson" userId="18839246-9a09-4e6d-a29f-a984106dd4e0" providerId="ADAL" clId="{E0A87E80-FCF6-4BA8-A4A0-9D71BDEC0064}" dt="2025-09-12T13:03:53.877" v="221" actId="20577"/>
          <ac:spMkLst>
            <pc:docMk/>
            <pc:sldMk cId="164469466" sldId="516"/>
            <ac:spMk id="15363" creationId="{D2EECA81-55F1-8576-3257-ABE2955BF74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581" y="0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28241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581" y="9428241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2E1614-8275-46C8-A871-1465B1E3A1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7657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581" y="0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244" y="4714124"/>
            <a:ext cx="4984431" cy="44649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428241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581" y="9428241"/>
            <a:ext cx="2944336" cy="4968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741" tIns="45870" rIns="91741" bIns="4587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1269467-125E-4AF8-8EE5-42F4E70B52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8037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287B5-9484-4EEA-82BF-3E22E70378C9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025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52523C-FB1C-413B-8E4D-C8C243B8DED1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nb-NO"/>
              <a:t>Sweden: 11 904 km, single track 8099 km, 3731 bridges, 132 tunnels</a:t>
            </a:r>
          </a:p>
          <a:p>
            <a:r>
              <a:rPr lang="nb-NO"/>
              <a:t>Denmark : 2342 km, 2342 bridges </a:t>
            </a:r>
          </a:p>
        </p:txBody>
      </p:sp>
    </p:spTree>
    <p:extLst>
      <p:ext uri="{BB962C8B-B14F-4D97-AF65-F5344CB8AC3E}">
        <p14:creationId xmlns:p14="http://schemas.microsoft.com/office/powerpoint/2010/main" val="1181461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961BC-2514-4491-8027-82607556A5C6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nb-NO" dirty="0"/>
              <a:t>- Operators in alfabethic order</a:t>
            </a:r>
          </a:p>
          <a:p>
            <a:r>
              <a:rPr lang="nb-NO" dirty="0"/>
              <a:t>- </a:t>
            </a:r>
            <a:r>
              <a:rPr lang="nb-NO" dirty="0" err="1"/>
              <a:t>Freight</a:t>
            </a:r>
            <a:r>
              <a:rPr lang="nb-NO" dirty="0"/>
              <a:t> </a:t>
            </a:r>
            <a:r>
              <a:rPr lang="nb-NO" dirty="0" err="1"/>
              <a:t>open</a:t>
            </a:r>
            <a:r>
              <a:rPr lang="nb-NO" dirty="0"/>
              <a:t> for </a:t>
            </a:r>
            <a:r>
              <a:rPr lang="nb-NO" dirty="0" err="1"/>
              <a:t>competition</a:t>
            </a:r>
            <a:r>
              <a:rPr lang="nb-NO" dirty="0"/>
              <a:t> as from 1.1.2007. </a:t>
            </a:r>
          </a:p>
        </p:txBody>
      </p:sp>
    </p:spTree>
    <p:extLst>
      <p:ext uri="{BB962C8B-B14F-4D97-AF65-F5344CB8AC3E}">
        <p14:creationId xmlns:p14="http://schemas.microsoft.com/office/powerpoint/2010/main" val="2521273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25A7BC-27D3-495F-AD58-B7FDFB717A7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5297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B4F4C-573A-BCFF-5CC4-0B0A19891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83121ECE-B2E4-4594-10CD-B7F013D228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B4988-0106-40C2-BD57-338B49C9703F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67F327DA-29C8-27F4-A296-B46F2A235D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28CDC851-0BB9-A3FC-107C-2F12CA5FB4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147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B4988-0106-40C2-BD57-338B49C9703F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3603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A3EA30-B64A-41DA-AEE2-9608971B5CA3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7928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BB4988-0106-40C2-BD57-338B49C9703F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8879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516DB-8121-45C0-90CF-262D370E4CF2}" type="slidenum">
              <a:rPr lang="nb-NO" smtClean="0">
                <a:solidFill>
                  <a:prstClr val="black"/>
                </a:solidFill>
              </a:rPr>
              <a:pPr/>
              <a:t>13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56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808F80-30CC-42A6-A973-252191072469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0483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530281-D9EE-48F1-8C41-159AE4F6FB49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44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07AD40-F7F2-4982-836F-8FAEAAFC30C8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725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57107-7717-4BB1-B564-1184ED56B8AF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9862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A07995-2F71-49B8-9340-5FAD48C40A1F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6861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1E01B9-D7F3-4A30-AB40-0B91BE123A0D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443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1E01B9-D7F3-4A30-AB40-0B91BE123A0D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4519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930EC9-7A59-430C-B2B0-AC917A01DE4A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5190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AA9743-67ED-493A-8417-81E6B89A2946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pPr>
              <a:buFontTx/>
              <a:buChar char="-"/>
            </a:pPr>
            <a:r>
              <a:rPr lang="en-GB" sz="1400"/>
              <a:t>Fronting insurance company (</a:t>
            </a:r>
            <a:r>
              <a:rPr lang="en-GB" sz="1400" err="1"/>
              <a:t>Tryg</a:t>
            </a:r>
            <a:r>
              <a:rPr lang="en-GB" sz="1400"/>
              <a:t>) </a:t>
            </a:r>
            <a:r>
              <a:rPr lang="en-GB" sz="1400" err="1"/>
              <a:t>handels</a:t>
            </a:r>
            <a:r>
              <a:rPr lang="en-GB" sz="1400"/>
              <a:t> claims, recourse and keeps 20% of the insurance risk.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946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6D08FD-4011-43D8-AA6F-45D78BA0DDDC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829" y="4731584"/>
            <a:ext cx="4981258" cy="4485558"/>
          </a:xfrm>
          <a:noFill/>
          <a:ln w="9525"/>
        </p:spPr>
        <p:txBody>
          <a:bodyPr lIns="87766" tIns="43883" rIns="87766" bIns="43883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8191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583A8A-5C15-4618-8D1B-761032E2ECA4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pPr>
              <a:buFontTx/>
              <a:buChar char="-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726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B04C68-091A-446F-859D-73DA632DC2A5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6118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F14717-8737-4010-AE85-77840CA5ADDE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8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F14717-8737-4010-AE85-77840CA5ADDE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8138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F14717-8737-4010-AE85-77840CA5ADDE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16031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11E4A3-8E6A-4C19-999B-3DD8D58FE95C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2093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3EA256-A0E3-42A2-BFCA-1E11B89BB923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850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0A80A-2898-40E4-95F4-DB03A3AA71B6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4799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F2DFEA-189B-492A-AAEA-623C86235AE3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6325" y="862013"/>
            <a:ext cx="4640263" cy="3481387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244" y="4731584"/>
            <a:ext cx="4984431" cy="4485558"/>
          </a:xfrm>
          <a:noFill/>
          <a:ln w="9525"/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351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5784D3-3E9B-4513-B1C0-F1B098B21C91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4828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E75F7C-8602-46CD-B346-CF0A7050F5C2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28026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6CF51-6AFB-416E-8D1F-35D82ADDC8DF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3816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CD4512-02F6-43D2-AFBE-EFBEED284FA0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490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25538" y="2209800"/>
            <a:ext cx="3440112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050" y="2209800"/>
            <a:ext cx="3441700" cy="4032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402388" y="1066800"/>
            <a:ext cx="1757362" cy="517525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125538" y="1066800"/>
            <a:ext cx="5124450" cy="51752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5538" y="1066800"/>
            <a:ext cx="7034212" cy="9144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125538" y="2209800"/>
            <a:ext cx="3440112" cy="40322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718050" y="2209800"/>
            <a:ext cx="3441700" cy="19399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718050" y="4302125"/>
            <a:ext cx="3441700" cy="19399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5538" y="1066800"/>
            <a:ext cx="7034212" cy="9144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1125538" y="2209800"/>
            <a:ext cx="3440112" cy="40322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050" y="2209800"/>
            <a:ext cx="3441700" cy="40322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tel, to innholdsdel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5538" y="1066800"/>
            <a:ext cx="7034212" cy="9144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"/>
          </p:nvPr>
        </p:nvSpPr>
        <p:spPr>
          <a:xfrm>
            <a:off x="1125538" y="2209800"/>
            <a:ext cx="3440112" cy="19399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1125538" y="4302125"/>
            <a:ext cx="3440112" cy="19399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half" idx="3"/>
          </p:nvPr>
        </p:nvSpPr>
        <p:spPr>
          <a:xfrm>
            <a:off x="4718050" y="2209800"/>
            <a:ext cx="3441700" cy="403225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5538" y="1066800"/>
            <a:ext cx="7034212" cy="9144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1125538" y="2209800"/>
            <a:ext cx="7034212" cy="4032250"/>
          </a:xfrm>
        </p:spPr>
        <p:txBody>
          <a:bodyPr/>
          <a:lstStyle/>
          <a:p>
            <a:pPr lvl="0"/>
            <a:endParaRPr lang="nb-NO" noProof="0"/>
          </a:p>
        </p:txBody>
      </p:sp>
    </p:spTree>
  </p:cSld>
  <p:clrMapOvr>
    <a:masterClrMapping/>
  </p:clrMapOvr>
  <p:transition spd="slow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623454" y="470647"/>
            <a:ext cx="7897091" cy="4706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623455" y="1143000"/>
            <a:ext cx="7897091" cy="336176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0264" bIns="16412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400" b="1" kern="1200" dirty="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4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4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400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400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/>
              <a:t>Sub-Header: Enter your optional sub-heading here </a:t>
            </a:r>
          </a:p>
          <a:p>
            <a:pPr lvl="0"/>
            <a:endParaRPr lang="en-US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7"/>
            <a:ext cx="7897091" cy="4437529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5" cy="153296"/>
          </a:xfrm>
        </p:spPr>
        <p:txBody>
          <a:bodyPr wrap="none" tIns="32823" rIns="0" bIns="0"/>
          <a:lstStyle>
            <a:lvl1pPr algn="r">
              <a:buNone/>
              <a:defRPr sz="700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Section Header (used to create Tab Pages and Table of Contents)</a:t>
            </a:r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5822052"/>
            <a:ext cx="7897091" cy="358469"/>
          </a:xfrm>
        </p:spPr>
        <p:txBody>
          <a:bodyPr wrap="square" tIns="16412" bIns="16412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 i="1">
                <a:solidFill>
                  <a:schemeClr val="tx1"/>
                </a:solidFill>
              </a:defRPr>
            </a:lvl1pPr>
            <a:lvl2pPr marL="156708" indent="-156708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00" i="1">
                <a:solidFill>
                  <a:schemeClr val="tx1"/>
                </a:solidFill>
              </a:defRPr>
            </a:lvl2pPr>
            <a:lvl3pPr marL="410291" indent="-205146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00" i="1"/>
            </a:lvl3pPr>
            <a:lvl4pPr marL="8548" indent="0">
              <a:lnSpc>
                <a:spcPct val="90000"/>
              </a:lnSpc>
              <a:spcBef>
                <a:spcPts val="0"/>
              </a:spcBef>
              <a:buNone/>
              <a:defRPr sz="700" i="1" u="none" strike="noStrike" normalizeH="0" baseline="0">
                <a:latin typeface="+mn-lt"/>
              </a:defRPr>
            </a:lvl4pPr>
            <a:lvl5pPr>
              <a:defRPr sz="700" i="1"/>
            </a:lvl5pPr>
          </a:lstStyle>
          <a:p>
            <a:pPr lvl="3"/>
            <a:r>
              <a:rPr lang="en-US"/>
              <a:t>___________________________</a:t>
            </a:r>
          </a:p>
          <a:p>
            <a:pPr lvl="0"/>
            <a:r>
              <a:rPr lang="en-US"/>
              <a:t>Source:</a:t>
            </a:r>
          </a:p>
          <a:p>
            <a:pPr lvl="1"/>
            <a:r>
              <a:rPr lang="en-US"/>
              <a:t>Footnotes.</a:t>
            </a:r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1029" rIns="41029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err="1"/>
              <a:t>PresBuilder</a:t>
            </a:r>
            <a:r>
              <a:rPr lang="en-US"/>
              <a:t> Placeholder – Delete this box if you see it on a slide, but DO NOT REMOVE this box from the slide layout. </a:t>
            </a: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23"/>
          </p:nvPr>
        </p:nvSpPr>
        <p:spPr>
          <a:xfrm>
            <a:off x="3505489" y="6356537"/>
            <a:ext cx="2133023" cy="365592"/>
          </a:xfrm>
          <a:prstGeom prst="rect">
            <a:avLst/>
          </a:prstGeom>
        </p:spPr>
        <p:txBody>
          <a:bodyPr lIns="82058" tIns="41029" rIns="82058" bIns="41029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US" sz="1100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FC34B896-CA61-4991-80A7-D7C04BA35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5674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0" y="2"/>
          <a:ext cx="146538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0" imgH="0" progId="TCLayout.ActiveDocument.1">
                  <p:embed/>
                </p:oleObj>
              </mc:Choice>
              <mc:Fallback>
                <p:oleObj name="think-cell Slide" r:id="rId4" imgW="0" imgH="0" progId="TCLayout.ActiveDocument.1">
                  <p:embed/>
                  <p:pic>
                    <p:nvPicPr>
                      <p:cNvPr id="6" name="Objekt 5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"/>
                        <a:ext cx="146538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 bwMode="auto">
          <a:xfrm>
            <a:off x="0" y="2"/>
            <a:ext cx="146538" cy="1587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algn="l">
              <a:spcBef>
                <a:spcPct val="0"/>
              </a:spcBef>
            </a:pPr>
            <a:endParaRPr lang="da-DK" sz="600">
              <a:solidFill>
                <a:srgbClr val="00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Rectangle 6"/>
          <p:cNvSpPr txBox="1">
            <a:spLocks noChangeArrowheads="1"/>
          </p:cNvSpPr>
          <p:nvPr userDrawn="1"/>
        </p:nvSpPr>
        <p:spPr bwMode="auto">
          <a:xfrm>
            <a:off x="8316101" y="342810"/>
            <a:ext cx="177310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spcBef>
                <a:spcPct val="0"/>
              </a:spcBef>
              <a:defRPr sz="900">
                <a:solidFill>
                  <a:schemeClr val="accent2"/>
                </a:solidFill>
              </a:defRPr>
            </a:lvl1pPr>
          </a:lstStyle>
          <a:p>
            <a:pPr algn="r">
              <a:defRPr/>
            </a:pPr>
            <a:fld id="{45B4CDD9-FE60-424E-AF4D-6DFB76F42C25}" type="slidenum">
              <a:rPr lang="en-GB" sz="675" b="1" smtClean="0">
                <a:solidFill>
                  <a:srgbClr val="000000"/>
                </a:solidFill>
                <a:latin typeface="Arial"/>
              </a:rPr>
              <a:pPr algn="r">
                <a:defRPr/>
              </a:pPr>
              <a:t>‹#›</a:t>
            </a:fld>
            <a:endParaRPr lang="en-GB" sz="675" b="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06" y="6517204"/>
            <a:ext cx="1117300" cy="18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146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444">
          <p15:clr>
            <a:srgbClr val="FBAE40"/>
          </p15:clr>
        </p15:guide>
        <p15:guide id="2" pos="5796">
          <p15:clr>
            <a:srgbClr val="FBAE40"/>
          </p15:clr>
        </p15:guide>
        <p15:guide id="3" orient="horz" pos="3793">
          <p15:clr>
            <a:srgbClr val="FBAE40"/>
          </p15:clr>
        </p15:guide>
        <p15:guide id="4" orient="horz" pos="41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25A01484-FB51-4CB3-9FCC-A68C0678221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2862226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622" imgH="623" progId="TCLayout.ActiveDocument.1">
                  <p:embed/>
                </p:oleObj>
              </mc:Choice>
              <mc:Fallback>
                <p:oleObj name="think-cell Slide" r:id="rId21" imgW="622" imgH="62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25A01484-FB51-4CB3-9FCC-A68C067822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066800"/>
            <a:ext cx="7034212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tittel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5538" y="2209800"/>
            <a:ext cx="7034212" cy="4032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Et innrykk</a:t>
            </a:r>
          </a:p>
          <a:p>
            <a:pPr lvl="2"/>
            <a:r>
              <a:rPr lang="nb-NO"/>
              <a:t>To innrykk</a:t>
            </a:r>
          </a:p>
          <a:p>
            <a:pPr lvl="2"/>
            <a:endParaRPr lang="nb-NO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567738" y="6242050"/>
            <a:ext cx="3079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defTabSz="762000">
              <a:defRPr/>
            </a:pPr>
            <a:fld id="{F277AF26-98ED-4A96-BEEB-E9D87F1CB722}" type="slidenum">
              <a:rPr lang="en-GB" sz="1000">
                <a:latin typeface="NSBMyriad Regular" pitchFamily="2" charset="0"/>
              </a:rPr>
              <a:pPr defTabSz="762000">
                <a:defRPr/>
              </a:pPr>
              <a:t>‹#›</a:t>
            </a:fld>
            <a:endParaRPr lang="en-GB" sz="1000">
              <a:latin typeface="NSBMyriad Regular" pitchFamily="2" charset="0"/>
            </a:endParaRPr>
          </a:p>
        </p:txBody>
      </p:sp>
      <p:sp>
        <p:nvSpPr>
          <p:cNvPr id="2" name="MSIPCMContentMarking" descr="{&quot;HashCode&quot;:-562598152,&quot;Placement&quot;:&quot;Header&quot;}">
            <a:extLst>
              <a:ext uri="{FF2B5EF4-FFF2-40B4-BE49-F238E27FC236}">
                <a16:creationId xmlns:a16="http://schemas.microsoft.com/office/drawing/2014/main" id="{85141617-9DD1-4E80-9E34-B81307FA22EF}"/>
              </a:ext>
            </a:extLst>
          </p:cNvPr>
          <p:cNvSpPr txBox="1"/>
          <p:nvPr userDrawn="1"/>
        </p:nvSpPr>
        <p:spPr>
          <a:xfrm>
            <a:off x="8482755" y="0"/>
            <a:ext cx="661245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nb-NO" sz="1000">
                <a:solidFill>
                  <a:srgbClr val="000000"/>
                </a:solidFill>
                <a:latin typeface="Calibri" panose="020F0502020204030204" pitchFamily="34" charset="0"/>
              </a:rPr>
              <a:t>INTERN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ransition spd="slow">
    <p:wipe dir="r"/>
  </p:transition>
  <p:txStyles>
    <p:titleStyle>
      <a:lvl1pPr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2pPr>
      <a:lvl3pPr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3pPr>
      <a:lvl4pPr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4pPr>
      <a:lvl5pPr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5pPr>
      <a:lvl6pPr marL="457200"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6pPr>
      <a:lvl7pPr marL="914400"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7pPr>
      <a:lvl8pPr marL="1371600"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8pPr>
      <a:lvl9pPr marL="1828800" algn="l" defTabSz="7620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NSBMyriad SemiBold" pitchFamily="2" charset="0"/>
        </a:defRPr>
      </a:lvl9pPr>
    </p:titleStyle>
    <p:bodyStyle>
      <a:lvl1pPr marL="288925" indent="-288925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50900" indent="-273050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l"/>
        <a:defRPr>
          <a:solidFill>
            <a:schemeClr val="tx1"/>
          </a:solidFill>
          <a:latin typeface="+mn-lt"/>
        </a:defRPr>
      </a:lvl2pPr>
      <a:lvl3pPr marL="1428750" indent="-288925" algn="l" defTabSz="76200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s"/>
        <a:defRPr>
          <a:solidFill>
            <a:schemeClr val="tx1"/>
          </a:solidFill>
          <a:latin typeface="+mn-lt"/>
        </a:defRPr>
      </a:lvl3pPr>
      <a:lvl4pPr marL="507365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549275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594995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640715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686435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7321550" indent="-228600" algn="l" defTabSz="762000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hyperlink" Target="file:///C:\" TargetMode="External"/><Relationship Id="rId10" Type="http://schemas.openxmlformats.org/officeDocument/2006/relationships/image" Target="../media/image18.png"/><Relationship Id="rId4" Type="http://schemas.openxmlformats.org/officeDocument/2006/relationships/image" Target="http://www.jernbaneverket.no/template/gfx/pxl.gif" TargetMode="External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y.n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y.s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gonet.no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3.png"/><Relationship Id="rId3" Type="http://schemas.openxmlformats.org/officeDocument/2006/relationships/hyperlink" Target="http://www.railfaneurope.net/pix/no/electric/El14/kristiansand2005_8.jpg" TargetMode="External"/><Relationship Id="rId7" Type="http://schemas.openxmlformats.org/officeDocument/2006/relationships/hyperlink" Target="http://www.google.no/imgres?imgurl=http://www.cargonet.no/epibrowser/Bilder/no-sider/Presse-bilder/Tog%20og%20lok/a%20El%2016%20CargoNet%20AS.jpg&amp;imgrefurl=http://www.cargonet.no/WidePage.aspx?id=5177&amp;usg=__18jtTV1nCUsetFI8SExZkXv2UG4=&amp;h=1191&amp;w=1250&amp;sz=1031&amp;hl=no&amp;start=2&amp;zoom=1&amp;um=1&amp;itbs=1&amp;tbnid=gE2hvXc7ccwmBM:&amp;tbnh=143&amp;tbnw=150&amp;prev=/images?q=EL16&amp;um=1&amp;hl=no&amp;sa=N&amp;rlz=1T4SUNA_enNO280NO283&amp;tbs=isch:1" TargetMode="External"/><Relationship Id="rId12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jpeg"/><Relationship Id="rId11" Type="http://schemas.openxmlformats.org/officeDocument/2006/relationships/hyperlink" Target="http://www.google.no/imgres?imgurl=http://www.goederenwagens.nl/gallery3/var/thumbs/Type-S/Sdggmrs-736/20100522_Oberhausen-West_466.jpg?m=1278843590&amp;imgrefurl=http://www.goederenwagens.nl/gallery3/index.php/tags/show/545&amp;usg=__XwTI_J1rDdr8jVMMi3oI3Ua2Uww=&amp;h=138&amp;w=220&amp;sz=11&amp;hl=no&amp;start=10&amp;zoom=1&amp;um=1&amp;itbs=1&amp;tbnid=rgmBejvF0F7F6M:&amp;tbnh=67&amp;tbnw=107&amp;prev=/images?q=sdggmrs&amp;um=1&amp;hl=no&amp;sa=N&amp;rlz=1T4SUNA_enNO280NO283&amp;tbs=isch:1" TargetMode="External"/><Relationship Id="rId5" Type="http://schemas.openxmlformats.org/officeDocument/2006/relationships/hyperlink" Target="http://www.google.no/imgres?imgurl=http://www.cargonet.no/epibrowser/Bilder/om_oss/nyheter/utsnitt%20cd312.jpg&amp;imgrefurl=http://www.cargonet.no/WidePage.aspx?id=5800&amp;usg=__GAM3TF8v_gSIkwyu3WeiuZT-NzA=&amp;h=228&amp;w=240&amp;sz=13&amp;hl=no&amp;start=1&amp;zoom=1&amp;um=1&amp;itbs=1&amp;tbnid=UTAe2UHDWrtVkM:&amp;tbnh=105&amp;tbnw=110&amp;prev=/images?q=CD312&amp;um=1&amp;hl=no&amp;sa=N&amp;rlz=1T4SUNA_enNO280NO283&amp;tbs=isch:1" TargetMode="External"/><Relationship Id="rId10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openxmlformats.org/officeDocument/2006/relationships/hyperlink" Target="http://www.google.no/imgres?imgurl=http://www.jernbane.net/upload5/thumb_0Lgs03.jpg&amp;imgrefurl=http://www.jernbane.net/db/type.asp?ID=213&amp;usg=__mPyMgdEdfXL71gbj6qHzPCBHBbU=&amp;h=189&amp;w=250&amp;sz=12&amp;hl=no&amp;start=7&amp;zoom=0&amp;um=1&amp;itbs=1&amp;tbnid=nfAA0zGk9plbHM:&amp;tbnh=84&amp;tbnw=111&amp;prev=/images?q=lgs+vogner&amp;um=1&amp;hl=no&amp;sa=N&amp;rlz=1T4SUNA_enNO280NO283&amp;tbs=isch:1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y.no/en/finse-forsikrin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sz="3600" b="1" dirty="0"/>
              <a:t>Reinsurance Presentation</a:t>
            </a:r>
            <a:br>
              <a:rPr lang="en-GB" sz="2800" dirty="0"/>
            </a:br>
            <a:r>
              <a:rPr lang="en-GB" sz="2800" dirty="0"/>
              <a:t>Vygruppen AS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37063"/>
            <a:ext cx="6400800" cy="1201737"/>
          </a:xfrm>
        </p:spPr>
        <p:txBody>
          <a:bodyPr/>
          <a:lstStyle/>
          <a:p>
            <a:r>
              <a:rPr lang="nb-NO" dirty="0"/>
              <a:t>September</a:t>
            </a:r>
          </a:p>
          <a:p>
            <a:r>
              <a:rPr lang="en-GB" dirty="0"/>
              <a:t> 2025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9238" y="3462347"/>
            <a:ext cx="3544887" cy="1323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C245-6286-1D4F-4C00-E8C2A2C1B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94EE-E04E-6B01-5B07-67D779B2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4" y="620688"/>
            <a:ext cx="7897091" cy="470647"/>
          </a:xfrm>
        </p:spPr>
        <p:txBody>
          <a:bodyPr/>
          <a:lstStyle/>
          <a:p>
            <a:r>
              <a:rPr lang="en-GB"/>
              <a:t>Norwegian Railway framework</a:t>
            </a:r>
          </a:p>
        </p:txBody>
      </p:sp>
      <p:sp>
        <p:nvSpPr>
          <p:cNvPr id="326" name="Rectangle_5_090316_1305555334">
            <a:extLst>
              <a:ext uri="{FF2B5EF4-FFF2-40B4-BE49-F238E27FC236}">
                <a16:creationId xmlns:a16="http://schemas.microsoft.com/office/drawing/2014/main" id="{AA7CC492-3637-913F-4124-124A80A5BBAE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244691" y="1318144"/>
            <a:ext cx="4275854" cy="201706"/>
          </a:xfrm>
          <a:prstGeom prst="rect">
            <a:avLst/>
          </a:prstGeom>
          <a:solidFill>
            <a:schemeClr val="accent3"/>
          </a:solidFill>
          <a:ln w="6350" algn="ctr">
            <a:noFill/>
            <a:miter lim="800000"/>
            <a:headEnd/>
            <a:tailEnd/>
          </a:ln>
          <a:effectLst/>
        </p:spPr>
        <p:txBody>
          <a:bodyPr lIns="0" tIns="16412" rIns="0" bIns="16412" anchor="ctr"/>
          <a:lstStyle/>
          <a:p>
            <a:pPr defTabSz="683819"/>
            <a:r>
              <a:rPr lang="en-US" sz="1100" b="1">
                <a:solidFill>
                  <a:srgbClr val="FFFFFF"/>
                </a:solidFill>
                <a:latin typeface="+mn-lt"/>
              </a:rPr>
              <a:t>Reformed Railway Sector</a:t>
            </a:r>
          </a:p>
        </p:txBody>
      </p:sp>
      <p:sp>
        <p:nvSpPr>
          <p:cNvPr id="327" name="Rectangle_5_090316_1305555334">
            <a:extLst>
              <a:ext uri="{FF2B5EF4-FFF2-40B4-BE49-F238E27FC236}">
                <a16:creationId xmlns:a16="http://schemas.microsoft.com/office/drawing/2014/main" id="{807C91FD-1B36-C4CC-5885-2F0B4AC0A23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623454" y="1318144"/>
            <a:ext cx="2901157" cy="201706"/>
          </a:xfrm>
          <a:prstGeom prst="rect">
            <a:avLst/>
          </a:prstGeom>
          <a:solidFill>
            <a:schemeClr val="accent3"/>
          </a:solidFill>
          <a:ln w="6350" algn="ctr">
            <a:noFill/>
            <a:miter lim="800000"/>
            <a:headEnd/>
            <a:tailEnd/>
          </a:ln>
          <a:effectLst/>
        </p:spPr>
        <p:txBody>
          <a:bodyPr lIns="0" tIns="16412" rIns="0" bIns="16412" anchor="ctr"/>
          <a:lstStyle/>
          <a:p>
            <a:pPr defTabSz="683819"/>
            <a:r>
              <a:rPr lang="en-US" sz="1100" b="1">
                <a:solidFill>
                  <a:srgbClr val="FFFFFF"/>
                </a:solidFill>
                <a:latin typeface="+mn-lt"/>
              </a:rPr>
              <a:t>As per 2015</a:t>
            </a:r>
          </a:p>
        </p:txBody>
      </p:sp>
      <p:sp>
        <p:nvSpPr>
          <p:cNvPr id="79" name="Slide Number Placeholder 78">
            <a:extLst>
              <a:ext uri="{FF2B5EF4-FFF2-40B4-BE49-F238E27FC236}">
                <a16:creationId xmlns:a16="http://schemas.microsoft.com/office/drawing/2014/main" id="{0E1F8AD0-21E8-59D2-33D1-D5E99199E57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r>
              <a:rPr lang="en-US"/>
              <a:t>16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19AAF271-A8BE-86EF-D193-A61A83728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E7BF409-3E52-F142-1944-E4A250CFB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750" y="1435100"/>
            <a:ext cx="8420100" cy="4104757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CD27FF5-28E1-FF25-3706-6B6624C66CBD}"/>
              </a:ext>
            </a:extLst>
          </p:cNvPr>
          <p:cNvSpPr txBox="1"/>
          <p:nvPr/>
        </p:nvSpPr>
        <p:spPr>
          <a:xfrm>
            <a:off x="412750" y="5706069"/>
            <a:ext cx="6946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 dirty="0"/>
              <a:t>For a </a:t>
            </a:r>
            <a:r>
              <a:rPr lang="nb-NO" sz="1200" dirty="0" err="1"/>
              <a:t>description</a:t>
            </a:r>
            <a:r>
              <a:rPr lang="nb-NO" sz="1200" dirty="0"/>
              <a:t> </a:t>
            </a:r>
            <a:r>
              <a:rPr lang="nb-NO" sz="1200" dirty="0" err="1"/>
              <a:t>of</a:t>
            </a:r>
            <a:r>
              <a:rPr lang="nb-NO" sz="1200" dirty="0"/>
              <a:t> </a:t>
            </a:r>
            <a:r>
              <a:rPr lang="nb-NO" sz="1200" dirty="0" err="1"/>
              <a:t>the</a:t>
            </a:r>
            <a:r>
              <a:rPr lang="nb-NO" sz="1200" dirty="0"/>
              <a:t> </a:t>
            </a:r>
            <a:r>
              <a:rPr lang="nb-NO" sz="1200" dirty="0" err="1"/>
              <a:t>actors</a:t>
            </a:r>
            <a:r>
              <a:rPr lang="nb-NO" sz="1200" dirty="0"/>
              <a:t> in </a:t>
            </a:r>
            <a:r>
              <a:rPr lang="nb-NO" sz="1200" dirty="0" err="1"/>
              <a:t>english</a:t>
            </a:r>
            <a:r>
              <a:rPr lang="nb-NO" sz="1200" dirty="0"/>
              <a:t>, </a:t>
            </a:r>
            <a:r>
              <a:rPr lang="nb-NO" sz="1200" dirty="0" err="1"/>
              <a:t>please</a:t>
            </a:r>
            <a:r>
              <a:rPr lang="nb-NO" sz="1200" dirty="0"/>
              <a:t> </a:t>
            </a:r>
            <a:r>
              <a:rPr lang="nb-NO" sz="1200" dirty="0" err="1"/>
              <a:t>read</a:t>
            </a:r>
            <a:r>
              <a:rPr lang="nb-NO" sz="1200" dirty="0"/>
              <a:t> </a:t>
            </a:r>
            <a:r>
              <a:rPr lang="nb-NO" sz="1200" dirty="0" err="1"/>
              <a:t>the</a:t>
            </a:r>
            <a:r>
              <a:rPr lang="nb-NO" sz="1200" dirty="0"/>
              <a:t> </a:t>
            </a:r>
            <a:r>
              <a:rPr lang="nb-NO" sz="1200" dirty="0" err="1"/>
              <a:t>following</a:t>
            </a:r>
            <a:r>
              <a:rPr lang="nb-NO" sz="1200" dirty="0"/>
              <a:t> web-</a:t>
            </a:r>
            <a:r>
              <a:rPr lang="nb-NO" sz="1200" dirty="0" err="1"/>
              <a:t>page</a:t>
            </a:r>
            <a:r>
              <a:rPr lang="nb-NO" sz="1200" dirty="0"/>
              <a:t>:</a:t>
            </a:r>
          </a:p>
          <a:p>
            <a:r>
              <a:rPr lang="nb-NO" sz="1200" dirty="0"/>
              <a:t>https://www.jernbanedirektoratet.no/en/the-norwegian-railway-sector/#railway-companies-passenger-traffic</a:t>
            </a:r>
          </a:p>
        </p:txBody>
      </p:sp>
    </p:spTree>
    <p:extLst>
      <p:ext uri="{BB962C8B-B14F-4D97-AF65-F5344CB8AC3E}">
        <p14:creationId xmlns:p14="http://schemas.microsoft.com/office/powerpoint/2010/main" val="331560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FC173782-15CE-E23A-B6A6-954040450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48" y="620986"/>
            <a:ext cx="7193903" cy="100592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CFAE3B1-F697-FD27-4C20-6A8DEF75B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549" y="2035637"/>
            <a:ext cx="4322439" cy="399322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A9BC16CB-DC95-C97E-AF70-7D2188E9A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49" y="1300748"/>
            <a:ext cx="2304488" cy="65232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5DCB827-DB5E-2CCC-07AA-799D4D02C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849" y="3686449"/>
            <a:ext cx="1859441" cy="245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1604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www.jernbaneverket.no/PageFiles/336/Jernbanekart%20cop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71975" cy="6781801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038600" y="1066800"/>
            <a:ext cx="4191000" cy="914400"/>
          </a:xfrm>
        </p:spPr>
        <p:txBody>
          <a:bodyPr/>
          <a:lstStyle/>
          <a:p>
            <a:pPr algn="ctr"/>
            <a:r>
              <a:rPr lang="en-GB" dirty="0"/>
              <a:t>The Norwegian Railway Network</a:t>
            </a:r>
            <a:endParaRPr lang="en-GB" sz="1400" dirty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429000" y="2209800"/>
            <a:ext cx="5334000" cy="3631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Lines with regular traffic	3 848 km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Double tracks	290 km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Electrified lines	2 451 km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Power supply	15 kV – 16 2/3 Hz</a:t>
            </a:r>
            <a:endParaRPr lang="en-GB" sz="2000" baseline="30000" dirty="0">
              <a:latin typeface="NSBMyriad SemiBold" pitchFamily="2" charset="0"/>
            </a:endParaRP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Level crossings total	2 741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Level crossings on public roads	325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Bridges	2 505 </a:t>
            </a:r>
          </a:p>
          <a:p>
            <a:pPr indent="292100" defTabSz="1435100">
              <a:spcBef>
                <a:spcPct val="50000"/>
              </a:spcBef>
              <a:buClr>
                <a:schemeClr val="hlink"/>
              </a:buClr>
              <a:buFont typeface="Wingdings" pitchFamily="2" charset="2"/>
              <a:buChar char="l"/>
              <a:tabLst>
                <a:tab pos="4762500" algn="r"/>
              </a:tabLst>
            </a:pPr>
            <a:r>
              <a:rPr lang="en-GB" sz="2000" dirty="0">
                <a:latin typeface="NSBMyriad SemiBold" pitchFamily="2" charset="0"/>
              </a:rPr>
              <a:t>Tunnels</a:t>
            </a:r>
            <a:r>
              <a:rPr lang="nb-NO" sz="2000" dirty="0">
                <a:latin typeface="NSBMyriad SemiBold" pitchFamily="2" charset="0"/>
              </a:rPr>
              <a:t>	686</a:t>
            </a:r>
            <a:endParaRPr lang="en-GB" sz="2000" dirty="0">
              <a:latin typeface="NSBMyriad SemiBold" pitchFamily="2" charset="0"/>
            </a:endParaRP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2933700" y="5841563"/>
            <a:ext cx="6076950" cy="6001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100" dirty="0">
                <a:latin typeface="Arial" charset="0"/>
              </a:rPr>
              <a:t>The </a:t>
            </a:r>
            <a:r>
              <a:rPr lang="nb-NO" sz="1100" dirty="0" err="1">
                <a:latin typeface="Arial" charset="0"/>
              </a:rPr>
              <a:t>network</a:t>
            </a:r>
            <a:r>
              <a:rPr lang="nb-NO" sz="1100" dirty="0">
                <a:latin typeface="Arial" charset="0"/>
              </a:rPr>
              <a:t> is </a:t>
            </a:r>
            <a:r>
              <a:rPr lang="nb-NO" sz="1100" dirty="0" err="1">
                <a:latin typeface="Arial" charset="0"/>
              </a:rPr>
              <a:t>described</a:t>
            </a:r>
            <a:r>
              <a:rPr lang="nb-NO" sz="1100" dirty="0">
                <a:latin typeface="Arial" charset="0"/>
              </a:rPr>
              <a:t> in </a:t>
            </a:r>
            <a:r>
              <a:rPr lang="nb-NO" sz="1100" dirty="0" err="1">
                <a:latin typeface="Arial" charset="0"/>
              </a:rPr>
              <a:t>details</a:t>
            </a:r>
            <a:r>
              <a:rPr lang="nb-NO" sz="1100" dirty="0">
                <a:latin typeface="Arial" charset="0"/>
              </a:rPr>
              <a:t> on </a:t>
            </a:r>
            <a:r>
              <a:rPr lang="nb-NO" sz="800" dirty="0">
                <a:latin typeface="Arial" charset="0"/>
              </a:rPr>
              <a:t>http://www.banenor.no/Marked/Informasjon-for-togselskapa</a:t>
            </a:r>
            <a:endParaRPr lang="nb-NO" sz="1100" dirty="0">
              <a:latin typeface="Arial" charset="0"/>
            </a:endParaRPr>
          </a:p>
          <a:p>
            <a:r>
              <a:rPr lang="en-GB" sz="1100" dirty="0">
                <a:latin typeface="Arial Unicode MS" pitchFamily="34" charset="-128"/>
              </a:rPr>
              <a:t>Figures on rail you also find on </a:t>
            </a:r>
            <a:r>
              <a:rPr lang="en-GB" sz="800" dirty="0">
                <a:latin typeface="Arial Unicode MS" pitchFamily="34" charset="-128"/>
              </a:rPr>
              <a:t>https://www.jernbanedirektoratet.no/no/jernbanesektoren/jernbanenettet-i-norge/jernbanen-i-norge-i-tall</a:t>
            </a:r>
            <a:r>
              <a:rPr lang="en-GB" sz="1100" dirty="0">
                <a:latin typeface="Arial Unicode MS" pitchFamily="34" charset="-128"/>
              </a:rPr>
              <a:t>/</a:t>
            </a: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858838"/>
            <a:ext cx="7034212" cy="914400"/>
          </a:xfrm>
        </p:spPr>
        <p:txBody>
          <a:bodyPr/>
          <a:lstStyle/>
          <a:p>
            <a:r>
              <a:rPr lang="en-GB" dirty="0"/>
              <a:t>Norwegian Railway Framework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473" y="1455662"/>
            <a:ext cx="7058025" cy="4895850"/>
          </a:xfrm>
        </p:spPr>
        <p:txBody>
          <a:bodyPr/>
          <a:lstStyle/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GB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GB" sz="1600" b="1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Railway operators</a:t>
            </a:r>
          </a:p>
          <a:p>
            <a:pPr lvl="1">
              <a:lnSpc>
                <a:spcPct val="90000"/>
              </a:lnSpc>
            </a:pPr>
            <a:r>
              <a:rPr lang="en-GB" sz="1600" b="1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Passenger transport, National network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Flytoget AS		(Oslo airport-  Drammen)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Go-Ahead	 Nordic		(total network)</a:t>
            </a:r>
            <a:endParaRPr lang="en-GB" sz="1600" dirty="0">
              <a:solidFill>
                <a:srgbClr val="000000"/>
              </a:solidFill>
              <a:highlight>
                <a:srgbClr val="FFFF00"/>
              </a:highlight>
              <a:latin typeface="NSBMyriad Regular" pitchFamily="2" charset="0"/>
              <a:cs typeface="Arial" charset="0"/>
            </a:endParaRP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SJ Norge AS		(total network)	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TM </a:t>
            </a: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Togdrift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AS (Arctic Train)	(</a:t>
            </a: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Narvik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-Swedish boarder)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Vygruppen AS		(total network) </a:t>
            </a:r>
          </a:p>
          <a:p>
            <a:pPr marL="1139825" lvl="2" indent="0">
              <a:lnSpc>
                <a:spcPct val="90000"/>
              </a:lnSpc>
              <a:buNone/>
            </a:pPr>
            <a:endParaRPr lang="en-GB" sz="1600" b="1" dirty="0">
              <a:solidFill>
                <a:srgbClr val="000000"/>
              </a:solidFill>
              <a:latin typeface="NSBMyriad Regular" pitchFamily="2" charset="0"/>
              <a:cs typeface="Arial" charset="0"/>
            </a:endParaRPr>
          </a:p>
          <a:p>
            <a:pPr lvl="2">
              <a:lnSpc>
                <a:spcPct val="90000"/>
              </a:lnSpc>
            </a:pPr>
            <a:r>
              <a:rPr lang="en-GB" sz="1600" b="1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Freight transport, National network</a:t>
            </a:r>
            <a:endParaRPr lang="en-GB" sz="1600" dirty="0">
              <a:solidFill>
                <a:srgbClr val="000000"/>
              </a:solidFill>
              <a:latin typeface="NSBMyriad Regular" pitchFamily="2" charset="0"/>
              <a:cs typeface="Arial" charset="0"/>
            </a:endParaRP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CargoNet AS		(total network)	</a:t>
            </a:r>
          </a:p>
          <a:p>
            <a:pPr lvl="2">
              <a:lnSpc>
                <a:spcPct val="90000"/>
              </a:lnSpc>
            </a:pP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Grenland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Rail		(total network)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Hector rail AB		(total network)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LKAB </a:t>
            </a: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Malmtrafikk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AS	(</a:t>
            </a: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Narvik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-Swedish boarder)</a:t>
            </a:r>
          </a:p>
          <a:p>
            <a:pPr lvl="2">
              <a:lnSpc>
                <a:spcPct val="90000"/>
              </a:lnSpc>
            </a:pP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On Rail			(total network)</a:t>
            </a:r>
          </a:p>
          <a:p>
            <a:pPr lvl="2">
              <a:lnSpc>
                <a:spcPct val="90000"/>
              </a:lnSpc>
            </a:pP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Protrain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AB		(total network)</a:t>
            </a:r>
          </a:p>
          <a:p>
            <a:pPr lvl="2">
              <a:lnSpc>
                <a:spcPct val="90000"/>
              </a:lnSpc>
            </a:pP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Tågåkeriet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I </a:t>
            </a:r>
            <a:r>
              <a:rPr lang="en-GB" sz="1600" dirty="0" err="1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Bergslagen</a:t>
            </a:r>
            <a:r>
              <a:rPr lang="en-GB" sz="1600" dirty="0">
                <a:solidFill>
                  <a:srgbClr val="000000"/>
                </a:solidFill>
                <a:latin typeface="NSBMyriad Regular" pitchFamily="2" charset="0"/>
                <a:cs typeface="Arial" charset="0"/>
              </a:rPr>
              <a:t> AB   (total network)</a:t>
            </a:r>
          </a:p>
          <a:p>
            <a:pPr lvl="1">
              <a:lnSpc>
                <a:spcPct val="90000"/>
              </a:lnSpc>
              <a:buNone/>
            </a:pPr>
            <a:endParaRPr lang="en-GB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buNone/>
            </a:pPr>
            <a:endParaRPr lang="en-GB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GB" sz="1200" dirty="0"/>
          </a:p>
          <a:p>
            <a:pPr>
              <a:lnSpc>
                <a:spcPct val="90000"/>
              </a:lnSpc>
            </a:pPr>
            <a:endParaRPr lang="en-GB" sz="1200" dirty="0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4367213" y="3424238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 dirty="0"/>
          </a:p>
        </p:txBody>
      </p:sp>
      <p:pic>
        <p:nvPicPr>
          <p:cNvPr id="24581" name="Picture 6" descr="http://www.jernbaneverket.no/template/gfx/pxl.gif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367213" y="3424238"/>
            <a:ext cx="40957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7">
            <a:hlinkClick r:id="rId5" action="ppaction://hlinkfile"/>
          </p:cNvPr>
          <p:cNvSpPr>
            <a:spLocks noChangeArrowheads="1"/>
          </p:cNvSpPr>
          <p:nvPr/>
        </p:nvSpPr>
        <p:spPr bwMode="auto">
          <a:xfrm>
            <a:off x="3943350" y="3238500"/>
            <a:ext cx="9144000" cy="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nb-NO" dirty="0"/>
          </a:p>
        </p:txBody>
      </p:sp>
      <p:pic>
        <p:nvPicPr>
          <p:cNvPr id="24585" name="Picture 12" descr="cargonet_bakgrun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772619"/>
            <a:ext cx="1066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1972912" cy="72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90" y="4891955"/>
            <a:ext cx="1290250" cy="72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1493D325-555D-4573-976C-6A2598D6A1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828" y="2003194"/>
            <a:ext cx="2038913" cy="723329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2669A871-EDD4-4544-AF1D-37E24D5AED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601" y="2761014"/>
            <a:ext cx="629921" cy="627121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9005C263-8551-42E1-B9A0-F9724427A0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6149" y="2836243"/>
            <a:ext cx="893561" cy="44678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368981-6A00-4C6E-812C-6220A93BD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3140968"/>
            <a:ext cx="7034212" cy="914400"/>
          </a:xfrm>
        </p:spPr>
        <p:txBody>
          <a:bodyPr/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The NSB Group was renamed the Vy Group as of 24 April 2019. </a:t>
            </a:r>
            <a:b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The Vy Group is one of the largest transport groups in the Nordic countries. </a:t>
            </a:r>
            <a:b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b="1"/>
            </a:br>
            <a:endParaRPr lang="nb-NO" b="1"/>
          </a:p>
        </p:txBody>
      </p:sp>
    </p:spTree>
    <p:extLst>
      <p:ext uri="{BB962C8B-B14F-4D97-AF65-F5344CB8AC3E}">
        <p14:creationId xmlns:p14="http://schemas.microsoft.com/office/powerpoint/2010/main" val="426742016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7E556A2-0163-AB50-CFA6-152582695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0974"/>
            <a:ext cx="9144000" cy="506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47738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883342"/>
            <a:ext cx="7190878" cy="1072480"/>
          </a:xfrm>
        </p:spPr>
        <p:txBody>
          <a:bodyPr/>
          <a:lstStyle/>
          <a:p>
            <a:r>
              <a:rPr lang="en-GB" dirty="0"/>
              <a:t>Passenger train – Vy (Norway)	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700808"/>
            <a:ext cx="4538140" cy="4331682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3810000" algn="r"/>
              </a:tabLst>
            </a:pPr>
            <a:r>
              <a:rPr lang="en-GB" sz="1600" dirty="0"/>
              <a:t>Operates lines in the south-east of Norway and Bergen lines</a:t>
            </a:r>
          </a:p>
          <a:p>
            <a:pPr marL="0" indent="0">
              <a:lnSpc>
                <a:spcPct val="90000"/>
              </a:lnSpc>
              <a:buNone/>
              <a:tabLst>
                <a:tab pos="3810000" algn="r"/>
              </a:tabLst>
            </a:pPr>
            <a:endParaRPr lang="en-GB" sz="1600" dirty="0"/>
          </a:p>
          <a:p>
            <a:pPr>
              <a:lnSpc>
                <a:spcPct val="90000"/>
              </a:lnSpc>
              <a:tabLst>
                <a:tab pos="3810000" algn="r"/>
              </a:tabLst>
            </a:pPr>
            <a:r>
              <a:rPr lang="en-GB" sz="1600" dirty="0"/>
              <a:t>Operating revenue: NOK 7 billion</a:t>
            </a:r>
            <a:endParaRPr lang="nb-NO" sz="1600" dirty="0"/>
          </a:p>
          <a:p>
            <a:pPr>
              <a:lnSpc>
                <a:spcPct val="90000"/>
              </a:lnSpc>
              <a:tabLst>
                <a:tab pos="3810000" algn="r"/>
              </a:tabLst>
            </a:pPr>
            <a:r>
              <a:rPr lang="en-GB" sz="1600" dirty="0"/>
              <a:t>2200 FTEs  </a:t>
            </a:r>
            <a:endParaRPr lang="nb-NO" sz="1600" dirty="0"/>
          </a:p>
          <a:p>
            <a:pPr marL="0" indent="0">
              <a:lnSpc>
                <a:spcPct val="90000"/>
              </a:lnSpc>
              <a:buNone/>
              <a:tabLst>
                <a:tab pos="3810000" algn="r"/>
              </a:tabLst>
            </a:pPr>
            <a:endParaRPr lang="nb-NO" sz="1600" dirty="0"/>
          </a:p>
          <a:p>
            <a:pPr>
              <a:lnSpc>
                <a:spcPct val="90000"/>
              </a:lnSpc>
              <a:tabLst>
                <a:tab pos="3810000" algn="r"/>
              </a:tabLst>
            </a:pPr>
            <a:r>
              <a:rPr lang="nb-NO" sz="1600" dirty="0"/>
              <a:t>Rolling </a:t>
            </a:r>
            <a:r>
              <a:rPr lang="en-GB" sz="1600" dirty="0"/>
              <a:t>stock</a:t>
            </a:r>
            <a:r>
              <a:rPr lang="nb-NO" sz="1600" dirty="0"/>
              <a:t> in </a:t>
            </a:r>
            <a:r>
              <a:rPr lang="nb-NO" sz="1600" dirty="0" err="1"/>
              <a:t>operation</a:t>
            </a:r>
            <a:r>
              <a:rPr lang="nb-NO" sz="1600" dirty="0"/>
              <a:t> per 31.12.2025 (</a:t>
            </a:r>
            <a:r>
              <a:rPr lang="nb-NO" sz="1600" dirty="0" err="1"/>
              <a:t>main</a:t>
            </a:r>
            <a:r>
              <a:rPr lang="nb-NO" sz="1600" dirty="0"/>
              <a:t> part </a:t>
            </a:r>
            <a:r>
              <a:rPr lang="nb-NO" sz="1600" dirty="0" err="1"/>
              <a:t>leased</a:t>
            </a:r>
            <a:r>
              <a:rPr lang="nb-NO" sz="1600" dirty="0"/>
              <a:t> from Norske Tog)</a:t>
            </a:r>
            <a:endParaRPr lang="en-GB" sz="1400" dirty="0"/>
          </a:p>
          <a:p>
            <a:pPr lvl="1">
              <a:lnSpc>
                <a:spcPct val="90000"/>
              </a:lnSpc>
              <a:tabLst>
                <a:tab pos="3810000" algn="r"/>
              </a:tabLst>
            </a:pPr>
            <a:r>
              <a:rPr lang="en-GB" sz="1400" dirty="0"/>
              <a:t>Electric multiple units	205</a:t>
            </a:r>
          </a:p>
          <a:p>
            <a:pPr lvl="1">
              <a:lnSpc>
                <a:spcPct val="90000"/>
              </a:lnSpc>
              <a:tabLst>
                <a:tab pos="3810000" algn="r"/>
              </a:tabLst>
            </a:pPr>
            <a:r>
              <a:rPr lang="en-GB" sz="1400" dirty="0"/>
              <a:t>Electric locomotives	13</a:t>
            </a:r>
          </a:p>
          <a:p>
            <a:pPr lvl="1">
              <a:lnSpc>
                <a:spcPct val="90000"/>
              </a:lnSpc>
              <a:tabLst>
                <a:tab pos="3810000" algn="r"/>
              </a:tabLst>
            </a:pPr>
            <a:r>
              <a:rPr lang="en-GB" sz="1400" dirty="0"/>
              <a:t>Passenger carriages	78</a:t>
            </a:r>
          </a:p>
          <a:p>
            <a:pPr marL="577850" lvl="1" indent="0">
              <a:lnSpc>
                <a:spcPct val="90000"/>
              </a:lnSpc>
              <a:buNone/>
              <a:tabLst>
                <a:tab pos="3810000" algn="r"/>
              </a:tabLst>
            </a:pPr>
            <a:r>
              <a:rPr lang="en-GB" sz="1400" dirty="0"/>
              <a:t>	                      	</a:t>
            </a:r>
          </a:p>
          <a:p>
            <a:pPr>
              <a:lnSpc>
                <a:spcPct val="90000"/>
              </a:lnSpc>
              <a:tabLst>
                <a:tab pos="3810000" algn="r"/>
              </a:tabLst>
            </a:pPr>
            <a:endParaRPr lang="en-GB" sz="1800" dirty="0"/>
          </a:p>
          <a:p>
            <a:pPr>
              <a:lnSpc>
                <a:spcPct val="90000"/>
              </a:lnSpc>
              <a:tabLst>
                <a:tab pos="3810000" algn="r"/>
              </a:tabLst>
            </a:pPr>
            <a:endParaRPr lang="en-GB" sz="1600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500306"/>
            <a:ext cx="3565243" cy="2362193"/>
          </a:xfrm>
          <a:prstGeom prst="rect">
            <a:avLst/>
          </a:prstGeom>
          <a:noFill/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03E9740D-E192-4B00-863A-BEE727CE4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78" y="512665"/>
            <a:ext cx="1763688" cy="62569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9C651-C8CF-BEB6-67E0-722151503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3C61C66-58E2-DB69-C132-029BDB6499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125538"/>
            <a:ext cx="8280400" cy="914400"/>
          </a:xfrm>
        </p:spPr>
        <p:txBody>
          <a:bodyPr/>
          <a:lstStyle/>
          <a:p>
            <a:pPr defTabSz="914400"/>
            <a:r>
              <a:rPr lang="nb-NO" dirty="0"/>
              <a:t>Passenger </a:t>
            </a:r>
            <a:r>
              <a:rPr lang="nb-NO" dirty="0" err="1"/>
              <a:t>train</a:t>
            </a:r>
            <a:r>
              <a:rPr lang="nb-NO" dirty="0"/>
              <a:t> – Flytoget AS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2EECA81-55F1-8576-3257-ABE2955BF74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1" y="1988840"/>
            <a:ext cx="3962346" cy="3249589"/>
          </a:xfrm>
        </p:spPr>
        <p:txBody>
          <a:bodyPr/>
          <a:lstStyle/>
          <a:p>
            <a:pPr marL="0" indent="0" defTabSz="914400">
              <a:buNone/>
            </a:pPr>
            <a:r>
              <a:rPr lang="en-GB" sz="1800" dirty="0"/>
              <a:t>Became a subsidiary of Vy 1.4.2025</a:t>
            </a:r>
          </a:p>
          <a:p>
            <a:pPr marL="0" indent="0" defTabSz="914400">
              <a:buNone/>
            </a:pPr>
            <a:r>
              <a:rPr lang="en-GB" sz="1800" dirty="0"/>
              <a:t>Operates trains to Oslo airport</a:t>
            </a:r>
          </a:p>
          <a:p>
            <a:pPr marL="0" indent="0" defTabSz="914400">
              <a:buNone/>
            </a:pPr>
            <a:r>
              <a:rPr lang="en-GB" sz="1800" dirty="0"/>
              <a:t> </a:t>
            </a:r>
          </a:p>
          <a:p>
            <a:pPr marL="342900" indent="-342900" defTabSz="914400"/>
            <a:r>
              <a:rPr lang="en-GB" sz="1800" dirty="0"/>
              <a:t>Operating revenue:</a:t>
            </a:r>
          </a:p>
          <a:p>
            <a:pPr marL="0" indent="0" defTabSz="914400">
              <a:buNone/>
            </a:pPr>
            <a:r>
              <a:rPr lang="en-GB" sz="1800" dirty="0"/>
              <a:t>	-NOK 1,0 billion</a:t>
            </a:r>
          </a:p>
          <a:p>
            <a:pPr marL="342900" indent="-342900" defTabSz="914400"/>
            <a:r>
              <a:rPr lang="en-GB" sz="1800" dirty="0"/>
              <a:t>300 FTEs</a:t>
            </a:r>
          </a:p>
          <a:p>
            <a:pPr marL="342900" indent="-342900" defTabSz="914400"/>
            <a:r>
              <a:rPr lang="en-GB" sz="1800" dirty="0"/>
              <a:t>More details on</a:t>
            </a:r>
            <a:r>
              <a:rPr lang="en-GB" dirty="0"/>
              <a:t>: </a:t>
            </a:r>
            <a:r>
              <a:rPr lang="en-GB" dirty="0">
                <a:hlinkClick r:id="rId3"/>
              </a:rPr>
              <a:t>www.vy.no</a:t>
            </a:r>
            <a:r>
              <a:rPr lang="en-GB" dirty="0"/>
              <a:t>	</a:t>
            </a:r>
          </a:p>
          <a:p>
            <a:pPr marL="0" indent="0" defTabSz="914400">
              <a:buNone/>
            </a:pPr>
            <a:endParaRPr lang="en-GB" dirty="0">
              <a:solidFill>
                <a:srgbClr val="000099"/>
              </a:solidFill>
            </a:endParaRPr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EB532C2-EADF-CCBE-77D1-9A3CF31A7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625851"/>
            <a:ext cx="1944793" cy="688908"/>
          </a:xfrm>
          <a:prstGeom prst="rect">
            <a:avLst/>
          </a:prstGeom>
        </p:spPr>
      </p:pic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8A2DBA6-80FA-6F59-87D2-0132C96BA75D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5"/>
          <a:stretch>
            <a:fillRect/>
          </a:stretch>
        </p:blipFill>
        <p:spPr>
          <a:xfrm>
            <a:off x="4983956" y="2209800"/>
            <a:ext cx="2909887" cy="193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9466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25538"/>
            <a:ext cx="8280400" cy="914400"/>
          </a:xfrm>
        </p:spPr>
        <p:txBody>
          <a:bodyPr/>
          <a:lstStyle/>
          <a:p>
            <a:pPr defTabSz="914400"/>
            <a:r>
              <a:rPr lang="nb-NO"/>
              <a:t>Passenger </a:t>
            </a:r>
            <a:r>
              <a:rPr lang="nb-NO" err="1"/>
              <a:t>train</a:t>
            </a:r>
            <a:r>
              <a:rPr lang="nb-NO"/>
              <a:t> – Vy Tåg AB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1" y="1988840"/>
            <a:ext cx="3962346" cy="3249589"/>
          </a:xfrm>
        </p:spPr>
        <p:txBody>
          <a:bodyPr/>
          <a:lstStyle/>
          <a:p>
            <a:pPr marL="0" indent="0" defTabSz="914400">
              <a:buNone/>
            </a:pPr>
            <a:r>
              <a:rPr lang="en-GB" sz="1800" dirty="0"/>
              <a:t>Operations in Sweden. </a:t>
            </a:r>
          </a:p>
          <a:p>
            <a:pPr marL="0" indent="0" defTabSz="914400">
              <a:buNone/>
            </a:pPr>
            <a:r>
              <a:rPr lang="en-GB" sz="1800" dirty="0"/>
              <a:t>X-</a:t>
            </a:r>
            <a:r>
              <a:rPr lang="en-GB" sz="1800" dirty="0" err="1"/>
              <a:t>tåget</a:t>
            </a:r>
            <a:r>
              <a:rPr lang="en-GB" sz="1800" dirty="0"/>
              <a:t> (until June 2025), </a:t>
            </a:r>
            <a:r>
              <a:rPr lang="en-GB" sz="1800" dirty="0" err="1"/>
              <a:t>Värmlandstrafik</a:t>
            </a:r>
            <a:r>
              <a:rPr lang="en-GB" sz="1800" dirty="0"/>
              <a:t>, </a:t>
            </a:r>
            <a:r>
              <a:rPr lang="en-GB" sz="1800" dirty="0" err="1"/>
              <a:t>Norrtåg</a:t>
            </a:r>
            <a:r>
              <a:rPr lang="en-GB" sz="1800" dirty="0"/>
              <a:t> (until Dec. 2025)</a:t>
            </a:r>
          </a:p>
          <a:p>
            <a:pPr marL="0" indent="0" defTabSz="914400">
              <a:buNone/>
            </a:pPr>
            <a:r>
              <a:rPr lang="en-GB" sz="1800" dirty="0"/>
              <a:t> </a:t>
            </a:r>
          </a:p>
          <a:p>
            <a:pPr marL="342900" indent="-342900" defTabSz="914400"/>
            <a:r>
              <a:rPr lang="en-GB" sz="1800" dirty="0"/>
              <a:t>Operating revenue:</a:t>
            </a:r>
          </a:p>
          <a:p>
            <a:pPr marL="0" indent="0" defTabSz="914400">
              <a:buNone/>
            </a:pPr>
            <a:r>
              <a:rPr lang="en-GB" sz="1800" dirty="0"/>
              <a:t>	-NOK 0,8 billion (2024)</a:t>
            </a:r>
          </a:p>
          <a:p>
            <a:pPr marL="0" indent="0" defTabSz="914400">
              <a:buNone/>
            </a:pPr>
            <a:r>
              <a:rPr lang="en-GB" sz="1800" dirty="0"/>
              <a:t>	-NOK 0,1 billion (2026)</a:t>
            </a:r>
          </a:p>
          <a:p>
            <a:pPr marL="342900" indent="-342900" defTabSz="914400"/>
            <a:r>
              <a:rPr lang="en-GB" sz="1800" dirty="0"/>
              <a:t>480 FTEs (2024)</a:t>
            </a:r>
          </a:p>
          <a:p>
            <a:pPr marL="342900" indent="-342900" defTabSz="914400"/>
            <a:r>
              <a:rPr lang="en-GB" sz="1800" dirty="0"/>
              <a:t>More details on</a:t>
            </a:r>
            <a:r>
              <a:rPr lang="en-GB" dirty="0"/>
              <a:t>: </a:t>
            </a:r>
            <a:r>
              <a:rPr lang="en-GB" dirty="0">
                <a:hlinkClick r:id="rId3"/>
              </a:rPr>
              <a:t>www.vy.se</a:t>
            </a:r>
            <a:endParaRPr lang="en-GB" dirty="0"/>
          </a:p>
          <a:p>
            <a:pPr marL="0" indent="0" defTabSz="914400">
              <a:buNone/>
            </a:pPr>
            <a:endParaRPr lang="en-GB" dirty="0">
              <a:solidFill>
                <a:srgbClr val="000099"/>
              </a:solidFill>
            </a:endParaRPr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</p:txBody>
      </p:sp>
      <p:pic>
        <p:nvPicPr>
          <p:cNvPr id="15364" name="Picture 5" descr="X5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79950" y="2492896"/>
            <a:ext cx="3384550" cy="1976437"/>
          </a:xfrm>
          <a:noFill/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2224" y="690052"/>
            <a:ext cx="1349375" cy="102993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35915A5-8961-45B7-9E26-0C0B2114C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625851"/>
            <a:ext cx="1944793" cy="68890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052513"/>
            <a:ext cx="7034212" cy="914400"/>
          </a:xfrm>
        </p:spPr>
        <p:txBody>
          <a:bodyPr/>
          <a:lstStyle/>
          <a:p>
            <a:r>
              <a:rPr lang="en-GB"/>
              <a:t>Rail freight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060575"/>
            <a:ext cx="4246564" cy="403225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GB" sz="1800" dirty="0"/>
          </a:p>
          <a:p>
            <a:pPr>
              <a:lnSpc>
                <a:spcPct val="90000"/>
              </a:lnSpc>
            </a:pPr>
            <a:r>
              <a:rPr lang="en-GB" sz="1800" dirty="0"/>
              <a:t>Operating revenue :  NOK 1,2 billion</a:t>
            </a:r>
          </a:p>
          <a:p>
            <a:pPr>
              <a:lnSpc>
                <a:spcPct val="90000"/>
              </a:lnSpc>
            </a:pPr>
            <a:r>
              <a:rPr lang="en-GB" sz="1800" dirty="0"/>
              <a:t>440 FTEs</a:t>
            </a:r>
          </a:p>
          <a:p>
            <a:pPr>
              <a:lnSpc>
                <a:spcPct val="90000"/>
              </a:lnSpc>
            </a:pPr>
            <a:r>
              <a:rPr lang="en-GB" sz="1800" dirty="0"/>
              <a:t>Access to the European rail network – Partnership with: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n-GB" dirty="0"/>
              <a:t>Switzerland - </a:t>
            </a:r>
            <a:r>
              <a:rPr lang="en-GB" dirty="0" err="1"/>
              <a:t>Hupac</a:t>
            </a:r>
            <a:endParaRPr lang="en-GB" dirty="0"/>
          </a:p>
          <a:p>
            <a:pPr lvl="1">
              <a:lnSpc>
                <a:spcPct val="90000"/>
              </a:lnSpc>
            </a:pPr>
            <a:r>
              <a:rPr lang="en-GB" dirty="0"/>
              <a:t>Germany – </a:t>
            </a:r>
            <a:r>
              <a:rPr lang="en-GB" dirty="0" err="1"/>
              <a:t>KombiVerkehr</a:t>
            </a:r>
            <a:endParaRPr lang="en-GB" dirty="0"/>
          </a:p>
          <a:p>
            <a:pPr lvl="1">
              <a:lnSpc>
                <a:spcPct val="90000"/>
              </a:lnSpc>
            </a:pPr>
            <a:endParaRPr lang="en-GB" dirty="0"/>
          </a:p>
          <a:p>
            <a:pPr>
              <a:lnSpc>
                <a:spcPct val="90000"/>
              </a:lnSpc>
            </a:pPr>
            <a:r>
              <a:rPr lang="en-GB" sz="1800" dirty="0"/>
              <a:t>More details on</a:t>
            </a:r>
            <a:r>
              <a:rPr lang="en-GB" dirty="0"/>
              <a:t>: </a:t>
            </a:r>
            <a:r>
              <a:rPr lang="en-GB" dirty="0">
                <a:solidFill>
                  <a:srgbClr val="000099"/>
                </a:solidFill>
                <a:hlinkClick r:id="rId3"/>
              </a:rPr>
              <a:t>www.cargonet.no</a:t>
            </a:r>
            <a:r>
              <a:rPr lang="en-GB" dirty="0">
                <a:solidFill>
                  <a:srgbClr val="000099"/>
                </a:solidFill>
              </a:rPr>
              <a:t> </a:t>
            </a:r>
          </a:p>
          <a:p>
            <a:pPr marL="0" indent="0">
              <a:lnSpc>
                <a:spcPct val="90000"/>
              </a:lnSpc>
              <a:buNone/>
            </a:pPr>
            <a:endParaRPr lang="en-GB" dirty="0">
              <a:solidFill>
                <a:srgbClr val="000099"/>
              </a:solidFill>
            </a:endParaRPr>
          </a:p>
        </p:txBody>
      </p:sp>
      <p:pic>
        <p:nvPicPr>
          <p:cNvPr id="17413" name="Picture 7" descr="CargoNet-logo-so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244603"/>
            <a:ext cx="21828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072066" y="2500306"/>
            <a:ext cx="3841974" cy="2232897"/>
          </a:xfrm>
          <a:noFill/>
        </p:spPr>
      </p:pic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25538"/>
            <a:ext cx="8280400" cy="914400"/>
          </a:xfrm>
        </p:spPr>
        <p:txBody>
          <a:bodyPr/>
          <a:lstStyle/>
          <a:p>
            <a:pPr defTabSz="914400"/>
            <a:r>
              <a:rPr lang="nb-NO" dirty="0"/>
              <a:t>Vy Buss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1" y="1988840"/>
            <a:ext cx="3962346" cy="3249589"/>
          </a:xfrm>
        </p:spPr>
        <p:txBody>
          <a:bodyPr/>
          <a:lstStyle/>
          <a:p>
            <a:pPr marL="0" indent="0" defTabSz="914400">
              <a:buNone/>
            </a:pPr>
            <a:r>
              <a:rPr lang="en-GB" sz="1800" dirty="0"/>
              <a:t>Operations in Norway and Sweden</a:t>
            </a:r>
          </a:p>
          <a:p>
            <a:pPr marL="0" indent="0" defTabSz="914400">
              <a:buNone/>
            </a:pPr>
            <a:r>
              <a:rPr lang="en-GB" sz="1800" dirty="0"/>
              <a:t> </a:t>
            </a:r>
          </a:p>
          <a:p>
            <a:pPr marL="342900" indent="-342900" defTabSz="914400"/>
            <a:r>
              <a:rPr lang="en-GB" sz="1800" dirty="0"/>
              <a:t>Operating revenue:</a:t>
            </a:r>
          </a:p>
          <a:p>
            <a:pPr marL="0" indent="0" defTabSz="914400">
              <a:buNone/>
            </a:pPr>
            <a:r>
              <a:rPr lang="en-GB" sz="1800" dirty="0"/>
              <a:t>	-NOK 8,6 billion</a:t>
            </a:r>
          </a:p>
          <a:p>
            <a:pPr marL="342900" indent="-342900" defTabSz="914400"/>
            <a:r>
              <a:rPr lang="en-GB" sz="1800" dirty="0"/>
              <a:t>6200 FTEs</a:t>
            </a:r>
          </a:p>
          <a:p>
            <a:pPr marL="342900" indent="-342900" defTabSz="914400"/>
            <a:r>
              <a:rPr lang="en-GB" sz="1800" dirty="0"/>
              <a:t>2800 busses</a:t>
            </a:r>
          </a:p>
          <a:p>
            <a:pPr marL="342900" indent="-342900" defTabSz="914400"/>
            <a:r>
              <a:rPr lang="en-GB" sz="1800" dirty="0"/>
              <a:t>More details on</a:t>
            </a:r>
            <a:r>
              <a:rPr lang="en-GB" dirty="0"/>
              <a:t>: www.vy.no</a:t>
            </a:r>
            <a:endParaRPr lang="en-GB" dirty="0">
              <a:solidFill>
                <a:srgbClr val="000099"/>
              </a:solidFill>
            </a:endParaRPr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/>
            <a:endParaRPr lang="nb-NO" sz="1800" dirty="0"/>
          </a:p>
          <a:p>
            <a:pPr marL="342900" indent="-342900" defTabSz="914400">
              <a:buFont typeface="Wingdings" pitchFamily="2" charset="2"/>
              <a:buNone/>
            </a:pPr>
            <a:endParaRPr lang="nb-NO" sz="18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35915A5-8961-45B7-9E26-0C0B2114C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5851"/>
            <a:ext cx="1944793" cy="688908"/>
          </a:xfrm>
          <a:prstGeom prst="rect">
            <a:avLst/>
          </a:prstGeom>
        </p:spPr>
      </p:pic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63F81F2-1AC2-BB33-97C5-4F3270305D69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4747520" y="2131804"/>
            <a:ext cx="3266180" cy="217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766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251D6BC8-99F9-479A-8939-CE8E81F0CD63}"/>
              </a:ext>
            </a:extLst>
          </p:cNvPr>
          <p:cNvSpPr txBox="1">
            <a:spLocks/>
          </p:cNvSpPr>
          <p:nvPr/>
        </p:nvSpPr>
        <p:spPr>
          <a:xfrm>
            <a:off x="645153" y="2151343"/>
            <a:ext cx="8113872" cy="95194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6403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r>
              <a:rPr lang="en-US" sz="1600" dirty="0"/>
              <a:t>Within tourism, we sell fjord, mountain and cultural experiences to Norwegian customers, tourists and international tour operators. </a:t>
            </a:r>
          </a:p>
          <a:p>
            <a:pPr fontAlgn="auto">
              <a:spcAft>
                <a:spcPts val="0"/>
              </a:spcAft>
            </a:pPr>
            <a:endParaRPr lang="en-US" sz="1600" dirty="0"/>
          </a:p>
          <a:p>
            <a:pPr fontAlgn="auto">
              <a:spcAft>
                <a:spcPts val="0"/>
              </a:spcAft>
            </a:pPr>
            <a:r>
              <a:rPr lang="en-US" sz="1600" dirty="0"/>
              <a:t>The main parts of the activity are operated through the part-owned companies </a:t>
            </a:r>
            <a:r>
              <a:rPr lang="en-US" sz="1600" dirty="0" err="1"/>
              <a:t>Flåmsbana</a:t>
            </a:r>
            <a:r>
              <a:rPr lang="en-US" sz="1600" dirty="0"/>
              <a:t> and Fjord Tours. </a:t>
            </a:r>
            <a:endParaRPr lang="nb-NO" sz="1800" dirty="0">
              <a:solidFill>
                <a:srgbClr val="77787B"/>
              </a:solidFill>
            </a:endParaRP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483794" y="1041917"/>
            <a:ext cx="7184549" cy="843453"/>
          </a:xfrm>
        </p:spPr>
        <p:txBody>
          <a:bodyPr/>
          <a:lstStyle/>
          <a:p>
            <a:r>
              <a:rPr lang="en-GB" dirty="0"/>
              <a:t>Tourism </a:t>
            </a:r>
            <a:br>
              <a:rPr lang="en-GB" dirty="0"/>
            </a:br>
            <a:endParaRPr lang="en-GB" sz="16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7D4928D-1E7D-402A-BC95-01F6C9126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010"/>
            <a:ext cx="1944793" cy="6889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C8D0AD9-353C-3A54-A798-A8273BFE6D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58" y="3429000"/>
            <a:ext cx="3693892" cy="22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7389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sz="8000"/>
              <a:t>Risk Control</a:t>
            </a: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038717"/>
            <a:ext cx="1700808" cy="170080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Vy - Risk Control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2514600"/>
            <a:ext cx="8229600" cy="2895600"/>
          </a:xfrm>
          <a:effectLst>
            <a:reflection stA="60000" endPos="65000" dist="50800" dir="5400000" sy="-100000" algn="bl" rotWithShape="0"/>
          </a:effectLst>
        </p:spPr>
        <p:txBody>
          <a:bodyPr/>
          <a:lstStyle/>
          <a:p>
            <a:pPr marL="292100" indent="-292100" algn="ctr">
              <a:buFont typeface="Wingdings" pitchFamily="2" charset="2"/>
              <a:buNone/>
            </a:pPr>
            <a:r>
              <a:rPr lang="en-GB" sz="2800" b="1"/>
              <a:t>Strategic goal</a:t>
            </a:r>
            <a:endParaRPr lang="en-GB" sz="2800"/>
          </a:p>
          <a:p>
            <a:pPr marL="292100" indent="-292100" algn="ctr">
              <a:buFont typeface="Wingdings" pitchFamily="2" charset="2"/>
              <a:buNone/>
            </a:pPr>
            <a:r>
              <a:rPr lang="en-GB" sz="2800"/>
              <a:t>No accidents causing fatalities, serious injuries or environmental damage</a:t>
            </a:r>
            <a:endParaRPr lang="en-GB"/>
          </a:p>
          <a:p>
            <a:pPr marL="292100" indent="-292100" algn="ctr">
              <a:buFont typeface="Wingdings" pitchFamily="2" charset="2"/>
              <a:buNone/>
            </a:pP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Synergi</a:t>
            </a:r>
            <a:r>
              <a:rPr lang="en-GB"/>
              <a:t> – </a:t>
            </a:r>
            <a:r>
              <a:rPr lang="en-GB" err="1"/>
              <a:t>Vy’s</a:t>
            </a:r>
            <a:r>
              <a:rPr lang="en-GB"/>
              <a:t> Risk Management Information System</a:t>
            </a:r>
          </a:p>
        </p:txBody>
      </p:sp>
      <p:grpSp>
        <p:nvGrpSpPr>
          <p:cNvPr id="4100" name="Group 3"/>
          <p:cNvGrpSpPr>
            <a:grpSpLocks/>
          </p:cNvGrpSpPr>
          <p:nvPr/>
        </p:nvGrpSpPr>
        <p:grpSpPr bwMode="auto">
          <a:xfrm>
            <a:off x="407988" y="2286000"/>
            <a:ext cx="5078412" cy="4267200"/>
            <a:chOff x="621" y="960"/>
            <a:chExt cx="3411" cy="2304"/>
          </a:xfrm>
        </p:grpSpPr>
        <p:sp>
          <p:nvSpPr>
            <p:cNvPr id="4102" name="Rectangle 4"/>
            <p:cNvSpPr>
              <a:spLocks noChangeArrowheads="1"/>
            </p:cNvSpPr>
            <p:nvPr/>
          </p:nvSpPr>
          <p:spPr bwMode="auto">
            <a:xfrm>
              <a:off x="1056" y="960"/>
              <a:ext cx="912" cy="57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600" b="1">
                  <a:latin typeface="Arial" charset="0"/>
                </a:rPr>
                <a:t>Synergi</a:t>
              </a:r>
            </a:p>
            <a:p>
              <a:pPr algn="ctr"/>
              <a:r>
                <a:rPr lang="en-GB" sz="1200">
                  <a:latin typeface="Arial" charset="0"/>
                </a:rPr>
                <a:t>RMIS</a:t>
              </a:r>
            </a:p>
          </p:txBody>
        </p:sp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2304" y="1824"/>
              <a:ext cx="576" cy="28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000" b="1">
                  <a:latin typeface="Arial" charset="0"/>
                </a:rPr>
                <a:t>Object</a:t>
              </a:r>
            </a:p>
            <a:p>
              <a:pPr algn="ctr"/>
              <a:r>
                <a:rPr lang="en-GB" sz="1000" b="1">
                  <a:latin typeface="Arial" charset="0"/>
                </a:rPr>
                <a:t>number</a:t>
              </a:r>
            </a:p>
          </p:txBody>
        </p:sp>
        <p:sp>
          <p:nvSpPr>
            <p:cNvPr id="4104" name="Rectangle 6"/>
            <p:cNvSpPr>
              <a:spLocks noChangeArrowheads="1"/>
            </p:cNvSpPr>
            <p:nvPr/>
          </p:nvSpPr>
          <p:spPr bwMode="auto">
            <a:xfrm>
              <a:off x="3120" y="960"/>
              <a:ext cx="912" cy="57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nb-NO" sz="1600" b="1">
                  <a:latin typeface="Arial" charset="0"/>
                </a:rPr>
                <a:t>Oracle</a:t>
              </a:r>
              <a:endParaRPr lang="en-GB" sz="1600" b="1">
                <a:latin typeface="Arial" charset="0"/>
              </a:endParaRPr>
            </a:p>
            <a:p>
              <a:pPr algn="ctr"/>
              <a:r>
                <a:rPr lang="en-GB" sz="1200">
                  <a:latin typeface="Arial" charset="0"/>
                </a:rPr>
                <a:t>Accounting</a:t>
              </a:r>
            </a:p>
          </p:txBody>
        </p:sp>
        <p:sp>
          <p:nvSpPr>
            <p:cNvPr id="4105" name="Rectangle 7"/>
            <p:cNvSpPr>
              <a:spLocks noChangeArrowheads="1"/>
            </p:cNvSpPr>
            <p:nvPr/>
          </p:nvSpPr>
          <p:spPr bwMode="auto">
            <a:xfrm>
              <a:off x="3120" y="2688"/>
              <a:ext cx="912" cy="576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600" b="1">
                  <a:latin typeface="Arial" charset="0"/>
                </a:rPr>
                <a:t>Front</a:t>
              </a:r>
            </a:p>
            <a:p>
              <a:pPr algn="ctr"/>
              <a:r>
                <a:rPr lang="en-GB" sz="1600" b="1">
                  <a:latin typeface="Arial" charset="0"/>
                </a:rPr>
                <a:t>Insurer</a:t>
              </a:r>
              <a:endParaRPr lang="en-GB" sz="1600">
                <a:latin typeface="Arial" charset="0"/>
              </a:endParaRPr>
            </a:p>
          </p:txBody>
        </p:sp>
        <p:sp>
          <p:nvSpPr>
            <p:cNvPr id="4106" name="Line 8"/>
            <p:cNvSpPr>
              <a:spLocks noChangeShapeType="1"/>
            </p:cNvSpPr>
            <p:nvPr/>
          </p:nvSpPr>
          <p:spPr bwMode="auto">
            <a:xfrm>
              <a:off x="1968" y="1248"/>
              <a:ext cx="1152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7" name="Line 9"/>
            <p:cNvSpPr>
              <a:spLocks noChangeShapeType="1"/>
            </p:cNvSpPr>
            <p:nvPr/>
          </p:nvSpPr>
          <p:spPr bwMode="auto">
            <a:xfrm>
              <a:off x="3600" y="1536"/>
              <a:ext cx="0" cy="115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8" name="Line 10"/>
            <p:cNvSpPr>
              <a:spLocks noChangeShapeType="1"/>
            </p:cNvSpPr>
            <p:nvPr/>
          </p:nvSpPr>
          <p:spPr bwMode="auto">
            <a:xfrm>
              <a:off x="1968" y="1536"/>
              <a:ext cx="336" cy="288"/>
            </a:xfrm>
            <a:prstGeom prst="line">
              <a:avLst/>
            </a:prstGeom>
            <a:noFill/>
            <a:ln w="9525" cap="rnd">
              <a:solidFill>
                <a:schemeClr val="bg2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09" name="Line 11"/>
            <p:cNvSpPr>
              <a:spLocks noChangeShapeType="1"/>
            </p:cNvSpPr>
            <p:nvPr/>
          </p:nvSpPr>
          <p:spPr bwMode="auto">
            <a:xfrm flipV="1">
              <a:off x="2880" y="1536"/>
              <a:ext cx="240" cy="288"/>
            </a:xfrm>
            <a:prstGeom prst="line">
              <a:avLst/>
            </a:prstGeom>
            <a:noFill/>
            <a:ln w="9525" cap="rnd">
              <a:solidFill>
                <a:schemeClr val="bg2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0" name="Line 12"/>
            <p:cNvSpPr>
              <a:spLocks noChangeShapeType="1"/>
            </p:cNvSpPr>
            <p:nvPr/>
          </p:nvSpPr>
          <p:spPr bwMode="auto">
            <a:xfrm>
              <a:off x="2592" y="2112"/>
              <a:ext cx="528" cy="576"/>
            </a:xfrm>
            <a:prstGeom prst="line">
              <a:avLst/>
            </a:prstGeom>
            <a:noFill/>
            <a:ln w="9525" cap="rnd">
              <a:solidFill>
                <a:schemeClr val="bg2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1" name="Line 13"/>
            <p:cNvSpPr>
              <a:spLocks noChangeShapeType="1"/>
            </p:cNvSpPr>
            <p:nvPr/>
          </p:nvSpPr>
          <p:spPr bwMode="auto">
            <a:xfrm>
              <a:off x="1488" y="1536"/>
              <a:ext cx="0" cy="14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4112" name="Line 14"/>
            <p:cNvSpPr>
              <a:spLocks noChangeShapeType="1"/>
            </p:cNvSpPr>
            <p:nvPr/>
          </p:nvSpPr>
          <p:spPr bwMode="auto">
            <a:xfrm flipH="1">
              <a:off x="1488" y="2976"/>
              <a:ext cx="16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aphicFrame>
          <p:nvGraphicFramePr>
            <p:cNvPr id="4098" name="Object 15"/>
            <p:cNvGraphicFramePr>
              <a:graphicFrameLocks noChangeAspect="1"/>
            </p:cNvGraphicFramePr>
            <p:nvPr/>
          </p:nvGraphicFramePr>
          <p:xfrm>
            <a:off x="720" y="2448"/>
            <a:ext cx="504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Utklipp" r:id="rId3" imgW="1867680" imgH="1691280" progId="">
                    <p:embed/>
                  </p:oleObj>
                </mc:Choice>
                <mc:Fallback>
                  <p:oleObj name="Utklipp" r:id="rId3" imgW="1867680" imgH="1691280" progId="">
                    <p:embed/>
                    <p:pic>
                      <p:nvPicPr>
                        <p:cNvPr id="4098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2448"/>
                          <a:ext cx="504" cy="4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13" name="Text Box 16"/>
            <p:cNvSpPr txBox="1">
              <a:spLocks noChangeArrowheads="1"/>
            </p:cNvSpPr>
            <p:nvPr/>
          </p:nvSpPr>
          <p:spPr bwMode="auto">
            <a:xfrm>
              <a:off x="621" y="2180"/>
              <a:ext cx="688" cy="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GB" sz="1200" b="1">
                  <a:latin typeface="Arial" charset="0"/>
                </a:rPr>
                <a:t>Loss</a:t>
              </a:r>
            </a:p>
            <a:p>
              <a:pPr algn="ctr"/>
              <a:r>
                <a:rPr lang="en-GB" sz="1200" b="1">
                  <a:latin typeface="Arial" charset="0"/>
                </a:rPr>
                <a:t>Notification</a:t>
              </a:r>
            </a:p>
          </p:txBody>
        </p:sp>
      </p:grpSp>
      <p:sp>
        <p:nvSpPr>
          <p:cNvPr id="4101" name="Text Box 19"/>
          <p:cNvSpPr txBox="1">
            <a:spLocks noChangeArrowheads="1"/>
          </p:cNvSpPr>
          <p:nvPr/>
        </p:nvSpPr>
        <p:spPr bwMode="auto">
          <a:xfrm>
            <a:off x="5775325" y="2257425"/>
            <a:ext cx="2835275" cy="39703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nb-NO" sz="1800" b="1" err="1">
                <a:latin typeface="NSBMyriad SemiBold" pitchFamily="2" charset="0"/>
              </a:rPr>
              <a:t>Categories</a:t>
            </a:r>
            <a:r>
              <a:rPr lang="nb-NO" sz="1800" b="1">
                <a:latin typeface="NSBMyriad SemiBold" pitchFamily="2" charset="0"/>
              </a:rPr>
              <a:t>: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Derailment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Fire/Explosion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Accident during entering/leaving train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Collision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Pollution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Incidents in train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l"/>
            </a:pPr>
            <a:r>
              <a:rPr lang="en-GB" sz="1800">
                <a:latin typeface="NSBMyriad SemiBold" pitchFamily="2" charset="0"/>
              </a:rPr>
              <a:t>Other</a:t>
            </a:r>
            <a:endParaRPr lang="nb-NO" sz="1800">
              <a:latin typeface="NSBMyriad SemiBold" pitchFamily="2" charset="0"/>
            </a:endParaRP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nb-NO" sz="1800">
              <a:latin typeface="NSBMyriad SemiBold" pitchFamily="2" charset="0"/>
            </a:endParaRP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GB" sz="1800" b="1">
                <a:latin typeface="NSBMyriad SemiBold" pitchFamily="2" charset="0"/>
              </a:rPr>
              <a:t>All accidents and</a:t>
            </a:r>
          </a:p>
          <a:p>
            <a:pPr marL="292100" indent="-2921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GB" sz="1800" b="1">
                <a:latin typeface="NSBMyriad SemiBold" pitchFamily="2" charset="0"/>
              </a:rPr>
              <a:t>incidents  </a:t>
            </a:r>
            <a:r>
              <a:rPr lang="nb-NO" sz="1800" b="1" err="1">
                <a:latin typeface="NSBMyriad SemiBold" pitchFamily="2" charset="0"/>
              </a:rPr>
              <a:t>are</a:t>
            </a:r>
            <a:r>
              <a:rPr lang="en-GB" sz="1800" b="1">
                <a:latin typeface="NSBMyriad SemiBold" pitchFamily="2" charset="0"/>
              </a:rPr>
              <a:t> registered</a:t>
            </a:r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154FC76-A088-38D7-3641-D45CDE036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704" y="1924050"/>
            <a:ext cx="7988843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81703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 -			 - Risk Control</a:t>
            </a:r>
            <a:br>
              <a:rPr lang="en-GB"/>
            </a:br>
            <a:endParaRPr lang="en-GB" sz="1600">
              <a:solidFill>
                <a:srgbClr val="333333"/>
              </a:solidFill>
            </a:endParaRPr>
          </a:p>
        </p:txBody>
      </p:sp>
      <p:sp>
        <p:nvSpPr>
          <p:cNvPr id="2969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25538" y="1916113"/>
            <a:ext cx="7034212" cy="432593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nb-NO" sz="1800" b="1"/>
          </a:p>
          <a:p>
            <a:r>
              <a:rPr lang="en-GB" sz="1800"/>
              <a:t>Measures</a:t>
            </a:r>
          </a:p>
          <a:p>
            <a:pPr lvl="1"/>
            <a:r>
              <a:rPr lang="en-GB" sz="1600"/>
              <a:t>GSMR - communication between trains and train control - all lines </a:t>
            </a:r>
          </a:p>
          <a:p>
            <a:pPr lvl="1"/>
            <a:r>
              <a:rPr lang="en-GB" sz="1600"/>
              <a:t>ATC – Automatic train control system </a:t>
            </a:r>
          </a:p>
          <a:p>
            <a:pPr lvl="1"/>
            <a:r>
              <a:rPr lang="en-GB" sz="1600"/>
              <a:t>Securing tracks preventing landslides and rockslides</a:t>
            </a:r>
          </a:p>
          <a:p>
            <a:pPr lvl="1"/>
            <a:r>
              <a:rPr lang="en-GB" sz="1600"/>
              <a:t>Preparedness for heavy rain and storms</a:t>
            </a:r>
          </a:p>
          <a:p>
            <a:pPr lvl="1"/>
            <a:r>
              <a:rPr lang="en-GB" sz="1600">
                <a:solidFill>
                  <a:srgbClr val="333333"/>
                </a:solidFill>
              </a:rPr>
              <a:t>Reduction of level crossings</a:t>
            </a:r>
          </a:p>
          <a:p>
            <a:r>
              <a:rPr lang="en-GB" sz="1800"/>
              <a:t>Primary challenges</a:t>
            </a:r>
          </a:p>
          <a:p>
            <a:pPr lvl="1"/>
            <a:r>
              <a:rPr lang="en-GB" sz="1600"/>
              <a:t>level crossings</a:t>
            </a:r>
          </a:p>
          <a:p>
            <a:pPr lvl="1"/>
            <a:r>
              <a:rPr lang="en-GB" sz="1600"/>
              <a:t>unauthorised movements on tracks</a:t>
            </a:r>
          </a:p>
          <a:p>
            <a:pPr lvl="1"/>
            <a:r>
              <a:rPr lang="en-GB" sz="1600"/>
              <a:t>rock- and landslides </a:t>
            </a:r>
          </a:p>
          <a:p>
            <a:pPr>
              <a:lnSpc>
                <a:spcPct val="80000"/>
              </a:lnSpc>
              <a:buNone/>
            </a:pPr>
            <a:endParaRPr lang="en-GB" sz="180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538" y="1138232"/>
            <a:ext cx="2304488" cy="6584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82000" cy="1143000"/>
          </a:xfrm>
        </p:spPr>
        <p:txBody>
          <a:bodyPr/>
          <a:lstStyle/>
          <a:p>
            <a:pPr algn="ctr"/>
            <a:r>
              <a:rPr lang="en-GB" sz="8000"/>
              <a:t>PD/BI Insurance</a:t>
            </a:r>
            <a:br>
              <a:rPr lang="en-GB" sz="8000"/>
            </a:br>
            <a:r>
              <a:rPr lang="en-GB" sz="8000"/>
              <a:t>Programme</a:t>
            </a: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980728"/>
            <a:ext cx="7034212" cy="914400"/>
          </a:xfrm>
        </p:spPr>
        <p:txBody>
          <a:bodyPr>
            <a:normAutofit/>
          </a:bodyPr>
          <a:lstStyle/>
          <a:p>
            <a:r>
              <a:rPr lang="en-GB" noProof="0" dirty="0"/>
              <a:t>PD Insurance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The main part of passenger trains in Norway are leased from Norske Tog - Vy is additional insured in lessors All-risk insurance with cover for PD and extra costs.</a:t>
            </a:r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For the underwriting year 1.12.2025 – 30.11.2026 Finse PDBI program will cover rolling stock used in the cargo business, a few passenger trains and a BI cover. Flytoget AS will keep a separate PDBI program for the coming underwriting year.</a:t>
            </a:r>
          </a:p>
          <a:p>
            <a:pPr marL="0" indent="0">
              <a:buNone/>
            </a:pPr>
            <a:r>
              <a:rPr lang="en-GB" noProof="0" dirty="0"/>
              <a:t>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1268760"/>
            <a:ext cx="1296144" cy="86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20585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25538" y="1066800"/>
            <a:ext cx="7262886" cy="914400"/>
          </a:xfrm>
        </p:spPr>
        <p:txBody>
          <a:bodyPr/>
          <a:lstStyle/>
          <a:p>
            <a:r>
              <a:rPr lang="nb-NO" dirty="0"/>
              <a:t>Rolling </a:t>
            </a:r>
            <a:r>
              <a:rPr lang="nb-NO" dirty="0" err="1"/>
              <a:t>stock</a:t>
            </a:r>
            <a:r>
              <a:rPr lang="nb-NO" dirty="0"/>
              <a:t> – </a:t>
            </a:r>
            <a:r>
              <a:rPr lang="nb-NO" dirty="0" err="1"/>
              <a:t>passenger</a:t>
            </a:r>
            <a:r>
              <a:rPr lang="nb-NO" dirty="0"/>
              <a:t>	</a:t>
            </a:r>
            <a:r>
              <a:rPr lang="nb-NO" dirty="0" err="1"/>
              <a:t>train</a:t>
            </a:r>
            <a:endParaRPr lang="nb-NO" dirty="0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nb-NO" sz="1800"/>
          </a:p>
          <a:p>
            <a:pPr>
              <a:buFont typeface="Wingdings" pitchFamily="2" charset="2"/>
              <a:buNone/>
            </a:pPr>
            <a:endParaRPr lang="nb-NO" sz="180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91" y="1922735"/>
            <a:ext cx="4758330" cy="212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588" y="2389638"/>
            <a:ext cx="2107033" cy="1281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677B161-3F6F-A8F6-EF7B-3C25FF712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4393622"/>
            <a:ext cx="2619375" cy="196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25567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Rolling </a:t>
            </a:r>
            <a:r>
              <a:rPr lang="nb-NO" err="1"/>
              <a:t>stock</a:t>
            </a:r>
            <a:r>
              <a:rPr lang="nb-NO"/>
              <a:t> – </a:t>
            </a:r>
            <a:r>
              <a:rPr lang="nb-NO" err="1"/>
              <a:t>rail</a:t>
            </a:r>
            <a:r>
              <a:rPr lang="nb-NO"/>
              <a:t> </a:t>
            </a:r>
            <a:r>
              <a:rPr lang="nb-NO" err="1"/>
              <a:t>freight</a:t>
            </a:r>
            <a:r>
              <a:rPr lang="nb-NO"/>
              <a:t>	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nb-NO" sz="1800"/>
          </a:p>
          <a:p>
            <a:pPr>
              <a:buFont typeface="Wingdings" pitchFamily="2" charset="2"/>
              <a:buNone/>
            </a:pPr>
            <a:endParaRPr lang="nb-NO" sz="1800"/>
          </a:p>
        </p:txBody>
      </p:sp>
      <p:pic>
        <p:nvPicPr>
          <p:cNvPr id="44045" name="Picture 39" descr="kristiansand2005_8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55576" y="1967260"/>
            <a:ext cx="2160240" cy="1892111"/>
          </a:xfrm>
        </p:spPr>
      </p:pic>
      <p:pic>
        <p:nvPicPr>
          <p:cNvPr id="109570" name="Picture 2" descr="http://t2.gstatic.com/images?q=tbn:UTAe2UHDWrtVkM:http://www.cargonet.no/epibrowser/Bilder/om_oss/nyheter/utsnitt%2520cd312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1582" y="4125942"/>
            <a:ext cx="1944216" cy="1617799"/>
          </a:xfrm>
          <a:prstGeom prst="rect">
            <a:avLst/>
          </a:prstGeom>
          <a:noFill/>
        </p:spPr>
      </p:pic>
      <p:pic>
        <p:nvPicPr>
          <p:cNvPr id="109572" name="Picture 4" descr="http://t1.gstatic.com/images?q=tbn:gE2hvXc7ccwmBM:http://www.cargonet.no/epibrowser/Bilder/no-sider/Presse-bilder/Tog%2520og%2520lok/a%2520El%252016%2520CargoNet%2520AS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2011011"/>
            <a:ext cx="2011950" cy="1916142"/>
          </a:xfrm>
          <a:prstGeom prst="rect">
            <a:avLst/>
          </a:prstGeom>
          <a:noFill/>
        </p:spPr>
      </p:pic>
      <p:pic>
        <p:nvPicPr>
          <p:cNvPr id="109574" name="Picture 6" descr="http://t0.gstatic.com/images?q=tbn:nfAA0zGk9plbHM:http://www.jernbane.net/upload5/thumb_0Lgs03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9757" y="4116519"/>
            <a:ext cx="1656306" cy="1253422"/>
          </a:xfrm>
          <a:prstGeom prst="rect">
            <a:avLst/>
          </a:prstGeom>
          <a:noFill/>
        </p:spPr>
      </p:pic>
      <p:pic>
        <p:nvPicPr>
          <p:cNvPr id="109576" name="Picture 8" descr="http://t1.gstatic.com/images?q=tbn:rgmBejvF0F7F6M:http://www.goederenwagens.nl/gallery3/var/thumbs/Type-S/Sdggmrs-736/20100522_Oberhausen-West_466.jpg%3Fm%3D1278843590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169480" y="2351456"/>
            <a:ext cx="1816860" cy="1137659"/>
          </a:xfrm>
          <a:prstGeom prst="rect">
            <a:avLst/>
          </a:prstGeom>
          <a:noFill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4116519"/>
            <a:ext cx="2327768" cy="161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896587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034213" cy="914400"/>
          </a:xfrm>
        </p:spPr>
        <p:txBody>
          <a:bodyPr/>
          <a:lstStyle/>
          <a:p>
            <a:r>
              <a:rPr lang="en-GB"/>
              <a:t>PD/BI Programme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37475" cy="4343400"/>
          </a:xfrm>
        </p:spPr>
        <p:txBody>
          <a:bodyPr/>
          <a:lstStyle/>
          <a:p>
            <a:pPr marL="190500" indent="-190500">
              <a:lnSpc>
                <a:spcPct val="90000"/>
              </a:lnSpc>
            </a:pPr>
            <a:r>
              <a:rPr lang="en-GB" sz="1600" dirty="0"/>
              <a:t>The programme includes all Vy companies owned 50% or more excluding</a:t>
            </a:r>
            <a:r>
              <a:rPr lang="nb-NO" sz="1600" dirty="0"/>
              <a:t> </a:t>
            </a:r>
            <a:r>
              <a:rPr lang="en-GB" sz="1600" dirty="0"/>
              <a:t>Vy Bus and Flytoget AS</a:t>
            </a:r>
          </a:p>
          <a:p>
            <a:pPr marL="190500" indent="-190500">
              <a:lnSpc>
                <a:spcPct val="90000"/>
              </a:lnSpc>
            </a:pPr>
            <a:r>
              <a:rPr lang="en-GB" sz="1600" dirty="0">
                <a:effectLst/>
                <a:latin typeface="+mj-lt"/>
                <a:ea typeface="Times New Roman" panose="02020603050405020304" pitchFamily="18" charset="0"/>
              </a:rPr>
              <a:t>Maximum indemnity per loss</a:t>
            </a:r>
            <a:r>
              <a:rPr lang="en-GB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		</a:t>
            </a:r>
            <a:r>
              <a:rPr lang="en-GB" sz="1200" dirty="0"/>
              <a:t> MNOK 150</a:t>
            </a:r>
          </a:p>
          <a:p>
            <a:pPr marL="190500" indent="-190500">
              <a:lnSpc>
                <a:spcPct val="90000"/>
              </a:lnSpc>
            </a:pPr>
            <a:r>
              <a:rPr lang="en-GB" sz="1600" dirty="0"/>
              <a:t>Property Damage - Limit MNOK  1</a:t>
            </a:r>
            <a:r>
              <a:rPr lang="nb-NO" sz="1600" dirty="0"/>
              <a:t>5</a:t>
            </a:r>
            <a:r>
              <a:rPr lang="en-GB" sz="1600" dirty="0"/>
              <a:t>0</a:t>
            </a:r>
            <a:endParaRPr lang="en-GB" sz="1400" dirty="0"/>
          </a:p>
          <a:p>
            <a:pPr marL="762000" lvl="1" indent="-381000">
              <a:lnSpc>
                <a:spcPct val="90000"/>
              </a:lnSpc>
              <a:buClr>
                <a:srgbClr val="CC3300"/>
              </a:buClr>
              <a:buSzPct val="120000"/>
            </a:pPr>
            <a:r>
              <a:rPr lang="en-GB" sz="900" dirty="0"/>
              <a:t>Main </a:t>
            </a:r>
            <a:r>
              <a:rPr lang="en-GB" sz="900" dirty="0" err="1"/>
              <a:t>sublimits</a:t>
            </a:r>
            <a:endParaRPr lang="en-GB" sz="1200" dirty="0"/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Inventory			MNOK 100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EDP			MNOK 100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Debris Removal		MNOK 50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Building and assembly		MNOK 50</a:t>
            </a:r>
          </a:p>
          <a:p>
            <a:pPr marL="190500" indent="-190500">
              <a:lnSpc>
                <a:spcPct val="90000"/>
              </a:lnSpc>
            </a:pPr>
            <a:r>
              <a:rPr lang="en-GB" sz="1600" dirty="0"/>
              <a:t>Business interruption - Limit MNOK 100</a:t>
            </a:r>
            <a:endParaRPr lang="en-GB" sz="1400" dirty="0"/>
          </a:p>
          <a:p>
            <a:pPr marL="762000" lvl="1" indent="-381000">
              <a:lnSpc>
                <a:spcPct val="90000"/>
              </a:lnSpc>
              <a:buClr>
                <a:srgbClr val="CC3300"/>
              </a:buClr>
              <a:buSzPct val="120000"/>
            </a:pPr>
            <a:r>
              <a:rPr lang="en-GB" sz="900" dirty="0" err="1"/>
              <a:t>Sublimits</a:t>
            </a:r>
            <a:endParaRPr lang="en-GB" sz="900" dirty="0"/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Wages 			MNOK 100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Loss of rent			MNOK 100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EDP loss			MNOK 50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Incidents non-Vy		MNOK 50</a:t>
            </a:r>
          </a:p>
          <a:p>
            <a:pPr lvl="2" indent="-476250">
              <a:lnSpc>
                <a:spcPct val="90000"/>
              </a:lnSpc>
            </a:pPr>
            <a:r>
              <a:rPr lang="en-GB" sz="1200" dirty="0"/>
              <a:t>Extra Expenses		MNOK 100</a:t>
            </a:r>
            <a:endParaRPr lang="en-GB" sz="1400" dirty="0"/>
          </a:p>
          <a:p>
            <a:pPr marL="190500" indent="-190500">
              <a:lnSpc>
                <a:spcPct val="90000"/>
              </a:lnSpc>
            </a:pPr>
            <a:r>
              <a:rPr lang="en-GB" sz="1600" dirty="0"/>
              <a:t>Deductible NOK 1 000 000 per incident and 48/24 hours waiting period</a:t>
            </a:r>
          </a:p>
          <a:p>
            <a:pPr marL="190500" indent="-190500">
              <a:lnSpc>
                <a:spcPct val="90000"/>
              </a:lnSpc>
            </a:pPr>
            <a:r>
              <a:rPr lang="en-GB" sz="1600" dirty="0"/>
              <a:t>Passenger trains leased from Norske Tog will only be covered for business interruption (ex. Extra expenses)</a:t>
            </a:r>
          </a:p>
          <a:p>
            <a:pPr marL="190500" indent="-190500">
              <a:lnSpc>
                <a:spcPct val="90000"/>
              </a:lnSpc>
            </a:pPr>
            <a:r>
              <a:rPr lang="en-GB" sz="1600" dirty="0" err="1"/>
              <a:t>CargoNet</a:t>
            </a:r>
            <a:r>
              <a:rPr lang="en-GB" sz="1600" dirty="0"/>
              <a:t> AS: Deductible NOK 2 500 000 </a:t>
            </a:r>
            <a:r>
              <a:rPr lang="nb-NO" sz="1600" dirty="0"/>
              <a:t> </a:t>
            </a:r>
            <a:r>
              <a:rPr lang="nb-NO" sz="1400" dirty="0"/>
              <a:t>(Terminals: NOK 500 000)</a:t>
            </a:r>
          </a:p>
          <a:p>
            <a:pPr marL="190500" indent="-190500">
              <a:lnSpc>
                <a:spcPct val="90000"/>
              </a:lnSpc>
            </a:pPr>
            <a:r>
              <a:rPr lang="nb-NO" sz="1600" dirty="0"/>
              <a:t>Business </a:t>
            </a:r>
            <a:r>
              <a:rPr lang="nb-NO" sz="1600" dirty="0" err="1"/>
              <a:t>interruption</a:t>
            </a:r>
            <a:r>
              <a:rPr lang="nb-NO" sz="1600" dirty="0"/>
              <a:t> </a:t>
            </a:r>
            <a:r>
              <a:rPr lang="nb-NO" sz="1600" dirty="0" err="1"/>
              <a:t>CargoNet</a:t>
            </a:r>
            <a:r>
              <a:rPr lang="nb-NO" sz="1600" dirty="0"/>
              <a:t> – </a:t>
            </a:r>
            <a:r>
              <a:rPr lang="nb-NO" sz="1600" dirty="0" err="1"/>
              <a:t>only</a:t>
            </a:r>
            <a:r>
              <a:rPr lang="nb-NO" sz="1600" dirty="0"/>
              <a:t> cover for </a:t>
            </a:r>
            <a:r>
              <a:rPr lang="nb-NO" sz="1600" dirty="0" err="1"/>
              <a:t>extra</a:t>
            </a:r>
            <a:r>
              <a:rPr lang="nb-NO" sz="1600" dirty="0"/>
              <a:t> </a:t>
            </a:r>
            <a:r>
              <a:rPr lang="nb-NO" sz="1600" dirty="0" err="1"/>
              <a:t>expenses</a:t>
            </a:r>
            <a:endParaRPr lang="en-GB" sz="1600" dirty="0"/>
          </a:p>
          <a:p>
            <a:pPr marL="190500" indent="-190500">
              <a:lnSpc>
                <a:spcPct val="90000"/>
              </a:lnSpc>
            </a:pPr>
            <a:r>
              <a:rPr lang="en-GB" sz="1600" dirty="0"/>
              <a:t>Total PD values insured -  NOK 2,0 billion (NOK 1,3 billion rolling stock)</a:t>
            </a:r>
          </a:p>
        </p:txBody>
      </p:sp>
    </p:spTree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Premium/Risk Flow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1125538" y="1066800"/>
            <a:ext cx="7034212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defTabSz="762000"/>
            <a:endParaRPr lang="en-GB" sz="3200">
              <a:solidFill>
                <a:schemeClr val="tx2"/>
              </a:solidFill>
              <a:latin typeface="NSBMyriad SemiBold" pitchFamily="2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84250" y="2209800"/>
            <a:ext cx="985838" cy="7620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Vy Group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984250" y="4038600"/>
            <a:ext cx="985838" cy="7620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Front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Insurer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2954338" y="4038600"/>
            <a:ext cx="984250" cy="7620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Finse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Forsikring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4713288" y="3200400"/>
            <a:ext cx="984250" cy="7620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R/I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Broker</a:t>
            </a:r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1476375" y="29718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 flipH="1">
            <a:off x="1970088" y="4419600"/>
            <a:ext cx="984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 flipH="1">
            <a:off x="3938588" y="3581400"/>
            <a:ext cx="7747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5" name="Line 11"/>
          <p:cNvSpPr>
            <a:spLocks noChangeShapeType="1"/>
          </p:cNvSpPr>
          <p:nvPr/>
        </p:nvSpPr>
        <p:spPr bwMode="auto">
          <a:xfrm flipH="1" flipV="1">
            <a:off x="1476375" y="4800600"/>
            <a:ext cx="53467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6" name="Line 12"/>
          <p:cNvSpPr>
            <a:spLocks noChangeShapeType="1"/>
          </p:cNvSpPr>
          <p:nvPr/>
        </p:nvSpPr>
        <p:spPr bwMode="auto">
          <a:xfrm flipH="1" flipV="1">
            <a:off x="3938588" y="4419600"/>
            <a:ext cx="2884487" cy="144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7" name="Line 13"/>
          <p:cNvSpPr>
            <a:spLocks noChangeShapeType="1"/>
          </p:cNvSpPr>
          <p:nvPr/>
        </p:nvSpPr>
        <p:spPr bwMode="auto">
          <a:xfrm flipH="1" flipV="1">
            <a:off x="5697538" y="3581400"/>
            <a:ext cx="1125537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8" name="Line 14"/>
          <p:cNvSpPr>
            <a:spLocks noChangeShapeType="1"/>
          </p:cNvSpPr>
          <p:nvPr/>
        </p:nvSpPr>
        <p:spPr bwMode="auto">
          <a:xfrm flipH="1" flipV="1">
            <a:off x="5697538" y="3581400"/>
            <a:ext cx="1125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19" name="Line 15"/>
          <p:cNvSpPr>
            <a:spLocks noChangeShapeType="1"/>
          </p:cNvSpPr>
          <p:nvPr/>
        </p:nvSpPr>
        <p:spPr bwMode="auto">
          <a:xfrm flipH="1">
            <a:off x="5697538" y="2819400"/>
            <a:ext cx="1125537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20" name="Line 16"/>
          <p:cNvSpPr>
            <a:spLocks noChangeShapeType="1"/>
          </p:cNvSpPr>
          <p:nvPr/>
        </p:nvSpPr>
        <p:spPr bwMode="auto">
          <a:xfrm flipH="1" flipV="1">
            <a:off x="3938588" y="4419600"/>
            <a:ext cx="2884487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6823075" y="2209800"/>
            <a:ext cx="1336675" cy="4419600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R/I</a:t>
            </a:r>
          </a:p>
          <a:p>
            <a:pPr algn="ctr" defTabSz="762000"/>
            <a:endParaRPr lang="en-GB">
              <a:latin typeface="NSBMyriad SemiBold" pitchFamily="2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Structure PD/BI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449513" y="2132856"/>
            <a:ext cx="4219575" cy="3658344"/>
          </a:xfrm>
          <a:prstGeom prst="rect">
            <a:avLst/>
          </a:prstGeom>
          <a:solidFill>
            <a:srgbClr val="00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 dirty="0">
                <a:latin typeface="NSBMyriad SemiBold" pitchFamily="2" charset="0"/>
              </a:rPr>
              <a:t>       </a:t>
            </a: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r>
              <a:rPr lang="en-GB" sz="1400" dirty="0">
                <a:latin typeface="NSBMyriad SemiBold" pitchFamily="2" charset="0"/>
              </a:rPr>
              <a:t>                                 Reinsurance</a:t>
            </a:r>
          </a:p>
          <a:p>
            <a:pPr algn="ctr" defTabSz="762000"/>
            <a:r>
              <a:rPr lang="en-GB" sz="1400" dirty="0">
                <a:latin typeface="NSBMyriad SemiBold" pitchFamily="2" charset="0"/>
              </a:rPr>
              <a:t>          </a:t>
            </a: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2277564" y="2132856"/>
            <a:ext cx="1424103" cy="3874244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 dirty="0">
                <a:latin typeface="NSBMyriad SemiBold" pitchFamily="2" charset="0"/>
              </a:rPr>
              <a:t>20%</a:t>
            </a:r>
          </a:p>
          <a:p>
            <a:pPr algn="ctr" defTabSz="762000"/>
            <a:r>
              <a:rPr lang="en-GB" sz="1400" dirty="0">
                <a:latin typeface="NSBMyriad SemiBold" pitchFamily="2" charset="0"/>
              </a:rPr>
              <a:t>Fronter</a:t>
            </a:r>
          </a:p>
          <a:p>
            <a:pPr algn="ctr" defTabSz="762000"/>
            <a:endParaRPr lang="en-GB" sz="1400" dirty="0">
              <a:latin typeface="NSBMyriad SemiBold" pitchFamily="2" charset="0"/>
            </a:endParaRPr>
          </a:p>
          <a:p>
            <a:pPr algn="ctr" defTabSz="762000"/>
            <a:endParaRPr lang="en-GB" sz="1600" dirty="0">
              <a:latin typeface="NSBMyriad SemiBold" pitchFamily="2" charset="0"/>
            </a:endParaRP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6785566" y="1948190"/>
            <a:ext cx="199605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GB" sz="1800" dirty="0">
                <a:latin typeface="NSBMyriad SemiBold" pitchFamily="2" charset="0"/>
              </a:rPr>
              <a:t>MNOK 150 (100%)</a:t>
            </a:r>
            <a:endParaRPr lang="en-GB" dirty="0">
              <a:latin typeface="NSBMyriad SemiBold" pitchFamily="2" charset="0"/>
            </a:endParaRPr>
          </a:p>
        </p:txBody>
      </p:sp>
      <p:sp>
        <p:nvSpPr>
          <p:cNvPr id="48137" name="Rectangle 9"/>
          <p:cNvSpPr>
            <a:spLocks noChangeArrowheads="1"/>
          </p:cNvSpPr>
          <p:nvPr/>
        </p:nvSpPr>
        <p:spPr bwMode="auto">
          <a:xfrm>
            <a:off x="3701667" y="4349750"/>
            <a:ext cx="2967421" cy="16573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 dirty="0">
                <a:latin typeface="NSBMyriad SemiBold" pitchFamily="2" charset="0"/>
              </a:rPr>
              <a:t>Retention </a:t>
            </a:r>
            <a:r>
              <a:rPr lang="en-GB" sz="1400" dirty="0" err="1">
                <a:latin typeface="NSBMyriad SemiBold" pitchFamily="2" charset="0"/>
              </a:rPr>
              <a:t>Finse</a:t>
            </a:r>
            <a:r>
              <a:rPr lang="en-GB" sz="1400" dirty="0">
                <a:latin typeface="NSBMyriad SemiBold" pitchFamily="2" charset="0"/>
              </a:rPr>
              <a:t> </a:t>
            </a:r>
          </a:p>
          <a:p>
            <a:pPr marL="285750" indent="-285750" algn="ctr" defTabSz="762000">
              <a:buFontTx/>
              <a:buChar char="-"/>
            </a:pPr>
            <a:r>
              <a:rPr lang="en-GB" sz="1400" dirty="0">
                <a:latin typeface="NSBMyriad SemiBold" pitchFamily="2" charset="0"/>
              </a:rPr>
              <a:t>MNOK 20 pr loss, 40 MNOK pr year</a:t>
            </a:r>
          </a:p>
          <a:p>
            <a:pPr algn="ctr" defTabSz="762000"/>
            <a:endParaRPr lang="en-GB" dirty="0">
              <a:latin typeface="NSBMyriad SemiBold" pitchFamily="2" charset="0"/>
            </a:endParaRPr>
          </a:p>
        </p:txBody>
      </p:sp>
      <p:sp>
        <p:nvSpPr>
          <p:cNvPr id="48138" name="Rectangle 10"/>
          <p:cNvSpPr>
            <a:spLocks noChangeArrowheads="1"/>
          </p:cNvSpPr>
          <p:nvPr/>
        </p:nvSpPr>
        <p:spPr bwMode="auto">
          <a:xfrm>
            <a:off x="2277565" y="6007100"/>
            <a:ext cx="4404224" cy="3810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200" dirty="0">
                <a:latin typeface="NSBMyriad SemiBold" pitchFamily="2" charset="0"/>
              </a:rPr>
              <a:t>Deductible Vy – MNOK 1</a:t>
            </a:r>
            <a:r>
              <a:rPr lang="nb-NO" sz="1200" dirty="0">
                <a:latin typeface="NSBMyriad SemiBold" pitchFamily="2" charset="0"/>
              </a:rPr>
              <a:t>/</a:t>
            </a:r>
            <a:r>
              <a:rPr lang="en-GB" sz="1200" dirty="0">
                <a:latin typeface="NSBMyriad SemiBold" pitchFamily="2" charset="0"/>
              </a:rPr>
              <a:t> </a:t>
            </a:r>
            <a:r>
              <a:rPr lang="en-GB" sz="1200" dirty="0" err="1">
                <a:latin typeface="NSBMyriad SemiBold" pitchFamily="2" charset="0"/>
              </a:rPr>
              <a:t>CargoNet</a:t>
            </a:r>
            <a:r>
              <a:rPr lang="en-GB" sz="1200" dirty="0">
                <a:latin typeface="NSBMyriad SemiBold" pitchFamily="2" charset="0"/>
              </a:rPr>
              <a:t> - MNOK 2,5/0,5</a:t>
            </a:r>
          </a:p>
          <a:p>
            <a:pPr algn="ctr" defTabSz="762000"/>
            <a:r>
              <a:rPr lang="en-GB" sz="1200" dirty="0">
                <a:latin typeface="NSBMyriad SemiBold" pitchFamily="2" charset="0"/>
              </a:rPr>
              <a:t> and 48/24 h waiting period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07B5496-5105-1F92-1388-EA770DCF2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8088" y="4171147"/>
            <a:ext cx="1872629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GB" sz="1800" dirty="0">
                <a:latin typeface="NSBMyriad SemiBold" pitchFamily="2" charset="0"/>
              </a:rPr>
              <a:t>MNOK 25 (100%)</a:t>
            </a:r>
            <a:endParaRPr lang="en-GB" dirty="0">
              <a:latin typeface="NSBMyriad SemiBold" pitchFamily="2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EML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187624" y="6165503"/>
            <a:ext cx="323157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28528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14450" algn="r"/>
              </a:tabLst>
            </a:pPr>
            <a:endParaRPr kumimoji="0" 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FCC14CA-53AC-623A-7CEC-A2B4B75B7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841119"/>
            <a:ext cx="5759196" cy="346786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82000" cy="1143000"/>
          </a:xfrm>
        </p:spPr>
        <p:txBody>
          <a:bodyPr/>
          <a:lstStyle/>
          <a:p>
            <a:pPr algn="ctr"/>
            <a:r>
              <a:rPr lang="en-GB" sz="8000"/>
              <a:t>PD/ BI Losses</a:t>
            </a: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642918"/>
            <a:ext cx="6877074" cy="747732"/>
          </a:xfrm>
        </p:spPr>
        <p:txBody>
          <a:bodyPr/>
          <a:lstStyle/>
          <a:p>
            <a:r>
              <a:rPr lang="en-GB" dirty="0"/>
              <a:t>PDBI Losses per </a:t>
            </a:r>
            <a:r>
              <a:rPr lang="en-GB" dirty="0" err="1"/>
              <a:t>uw</a:t>
            </a:r>
            <a:r>
              <a:rPr lang="en-GB" dirty="0"/>
              <a:t> year </a:t>
            </a:r>
            <a:r>
              <a:rPr lang="en-GB" sz="1600" dirty="0"/>
              <a:t>(reserve / paid)</a:t>
            </a:r>
            <a:br>
              <a:rPr lang="en-GB" dirty="0"/>
            </a:br>
            <a:r>
              <a:rPr lang="en-GB" sz="1600" dirty="0"/>
              <a:t>Per 31.08.2025	</a:t>
            </a:r>
            <a:r>
              <a:rPr lang="en-GB" sz="2800" dirty="0"/>
              <a:t>  </a:t>
            </a:r>
            <a:r>
              <a:rPr lang="en-GB" sz="1000" dirty="0"/>
              <a:t>(</a:t>
            </a:r>
            <a:r>
              <a:rPr lang="en-GB" sz="1000" dirty="0" err="1"/>
              <a:t>uw</a:t>
            </a:r>
            <a:r>
              <a:rPr lang="en-GB" sz="1000" dirty="0"/>
              <a:t> year 2024= 01.12.2024–30.11.2025)</a:t>
            </a:r>
            <a:endParaRPr lang="en-GB" sz="28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140BF39-5D2B-2C97-594A-4BE3501AE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325089"/>
            <a:ext cx="8255000" cy="51105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642918"/>
            <a:ext cx="6877074" cy="747732"/>
          </a:xfrm>
        </p:spPr>
        <p:txBody>
          <a:bodyPr/>
          <a:lstStyle/>
          <a:p>
            <a:r>
              <a:rPr lang="en-GB" dirty="0"/>
              <a:t>PDBI – per loss </a:t>
            </a:r>
            <a:r>
              <a:rPr lang="en-GB" sz="1400" dirty="0"/>
              <a:t>(</a:t>
            </a:r>
            <a:r>
              <a:rPr lang="en-GB" sz="1400" dirty="0" err="1"/>
              <a:t>kNOK</a:t>
            </a:r>
            <a:r>
              <a:rPr lang="en-GB" sz="1400" dirty="0"/>
              <a:t>)</a:t>
            </a:r>
            <a:br>
              <a:rPr lang="en-GB" sz="1400" dirty="0"/>
            </a:br>
            <a:r>
              <a:rPr lang="en-GB" sz="1600" dirty="0"/>
              <a:t>Per 31.08.2025</a:t>
            </a:r>
            <a:r>
              <a:rPr lang="en-GB" sz="2800" dirty="0"/>
              <a:t>  </a:t>
            </a:r>
            <a:r>
              <a:rPr lang="en-GB" sz="1000" dirty="0"/>
              <a:t>(</a:t>
            </a:r>
            <a:r>
              <a:rPr lang="en-GB" sz="1000" dirty="0" err="1"/>
              <a:t>uw</a:t>
            </a:r>
            <a:r>
              <a:rPr lang="en-GB" sz="1000" dirty="0"/>
              <a:t> year 2024= 01.12.2024–30.11.2025)</a:t>
            </a:r>
            <a:endParaRPr lang="en-GB" sz="28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E6816-BA5C-ED92-3F8E-584DFBD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1120"/>
            <a:ext cx="9144000" cy="477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99345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642918"/>
            <a:ext cx="6877074" cy="747732"/>
          </a:xfrm>
        </p:spPr>
        <p:txBody>
          <a:bodyPr/>
          <a:lstStyle/>
          <a:p>
            <a:r>
              <a:rPr lang="en-GB" dirty="0"/>
              <a:t>PD - BI – </a:t>
            </a:r>
            <a:r>
              <a:rPr lang="en-GB" sz="1400" dirty="0"/>
              <a:t>(</a:t>
            </a:r>
            <a:r>
              <a:rPr lang="en-GB" sz="1400" dirty="0" err="1"/>
              <a:t>kNOK</a:t>
            </a:r>
            <a:r>
              <a:rPr lang="en-GB" sz="1400" dirty="0"/>
              <a:t>)</a:t>
            </a:r>
            <a:br>
              <a:rPr lang="en-GB" sz="1400" dirty="0"/>
            </a:br>
            <a:r>
              <a:rPr lang="en-GB" sz="1600" dirty="0"/>
              <a:t>Per 31.07.2024</a:t>
            </a:r>
            <a:r>
              <a:rPr lang="en-GB" sz="2800" dirty="0"/>
              <a:t>  </a:t>
            </a:r>
            <a:r>
              <a:rPr lang="en-GB" sz="1000" dirty="0"/>
              <a:t>(</a:t>
            </a:r>
            <a:r>
              <a:rPr lang="en-GB" sz="1000" dirty="0" err="1"/>
              <a:t>uw</a:t>
            </a:r>
            <a:r>
              <a:rPr lang="en-GB" sz="1000" dirty="0"/>
              <a:t> year 2023= 01.12.2023–30.11.2024)</a:t>
            </a:r>
            <a:endParaRPr lang="en-GB" sz="28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4AFF9E54-8B80-9D4A-05FE-6604A4213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8300" y="1448309"/>
            <a:ext cx="8674100" cy="523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72087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82000" cy="1143000"/>
          </a:xfrm>
        </p:spPr>
        <p:txBody>
          <a:bodyPr/>
          <a:lstStyle/>
          <a:p>
            <a:pPr algn="ctr"/>
            <a:r>
              <a:rPr lang="en-GB" sz="8000"/>
              <a:t>Liability</a:t>
            </a:r>
            <a:br>
              <a:rPr lang="en-GB" sz="8000"/>
            </a:br>
            <a:r>
              <a:rPr lang="en-GB" sz="8000"/>
              <a:t>Insurance</a:t>
            </a:r>
            <a:br>
              <a:rPr lang="en-GB" sz="8000"/>
            </a:br>
            <a:r>
              <a:rPr lang="en-GB" sz="8000"/>
              <a:t>Programme</a:t>
            </a: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Liability Programme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/>
            <a:r>
              <a:rPr lang="en-GB" sz="1600"/>
              <a:t>The programme includes  companies in the Vy Group owned 50% or more excluding Vy Bus.</a:t>
            </a:r>
            <a:endParaRPr lang="en-GB" sz="1400"/>
          </a:p>
          <a:p>
            <a:pPr marL="292100" indent="-292100"/>
            <a:endParaRPr lang="en-GB" sz="1600"/>
          </a:p>
          <a:p>
            <a:pPr marL="292100" indent="-292100"/>
            <a:r>
              <a:rPr lang="en-GB" sz="1600"/>
              <a:t>Sum insured NOK 1000 million</a:t>
            </a:r>
          </a:p>
          <a:p>
            <a:pPr marL="292100" indent="-292100"/>
            <a:endParaRPr lang="en-GB" sz="1600"/>
          </a:p>
          <a:p>
            <a:pPr marL="292100" indent="-292100"/>
            <a:r>
              <a:rPr lang="en-GB" sz="1600"/>
              <a:t>Deductible NOK 50 000</a:t>
            </a:r>
            <a:endParaRPr lang="nb-NO" sz="1600"/>
          </a:p>
          <a:p>
            <a:pPr marL="0" indent="0">
              <a:buNone/>
            </a:pPr>
            <a:endParaRPr lang="en-GB" sz="1600"/>
          </a:p>
          <a:p>
            <a:pPr marL="292100" indent="-292100"/>
            <a:r>
              <a:rPr lang="en-GB" sz="1600"/>
              <a:t>Deductible CargoNet/</a:t>
            </a:r>
            <a:r>
              <a:rPr lang="en-GB" sz="1600" err="1"/>
              <a:t>RailCombi</a:t>
            </a:r>
            <a:r>
              <a:rPr lang="en-GB" sz="1600"/>
              <a:t> NOK 1 000 000 / 250 000</a:t>
            </a:r>
          </a:p>
        </p:txBody>
      </p:sp>
    </p:spTree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Premium/Risk Flow Liability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1125538" y="1066800"/>
            <a:ext cx="7034212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defTabSz="762000"/>
            <a:endParaRPr lang="en-GB" sz="3200">
              <a:solidFill>
                <a:schemeClr val="tx2"/>
              </a:solidFill>
              <a:latin typeface="NSBMyriad SemiBold" pitchFamily="2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984250" y="2209800"/>
            <a:ext cx="985838" cy="762000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Vy Group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984250" y="4038600"/>
            <a:ext cx="985838" cy="762000"/>
          </a:xfrm>
          <a:prstGeom prst="rect">
            <a:avLst/>
          </a:prstGeom>
          <a:solidFill>
            <a:srgbClr val="FFCC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Front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Insurer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954338" y="4038600"/>
            <a:ext cx="984250" cy="7620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Finse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Forsikring</a:t>
            </a:r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1476375" y="29718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 flipH="1">
            <a:off x="1970088" y="4419600"/>
            <a:ext cx="984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4521" name="Line 9"/>
          <p:cNvSpPr>
            <a:spLocks noChangeShapeType="1"/>
          </p:cNvSpPr>
          <p:nvPr/>
        </p:nvSpPr>
        <p:spPr bwMode="auto">
          <a:xfrm flipH="1" flipV="1">
            <a:off x="1476375" y="4800600"/>
            <a:ext cx="53467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6823075" y="2209800"/>
            <a:ext cx="1336675" cy="4419600"/>
          </a:xfrm>
          <a:prstGeom prst="rect">
            <a:avLst/>
          </a:prstGeom>
          <a:solidFill>
            <a:schemeClr val="folHlink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R/I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4713288" y="3200400"/>
            <a:ext cx="984250" cy="7620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600">
                <a:latin typeface="NSBMyriad SemiBold" pitchFamily="2" charset="0"/>
              </a:rPr>
              <a:t>R/I</a:t>
            </a:r>
          </a:p>
          <a:p>
            <a:pPr algn="ctr" defTabSz="762000"/>
            <a:r>
              <a:rPr lang="en-GB" sz="1600">
                <a:latin typeface="NSBMyriad SemiBold" pitchFamily="2" charset="0"/>
              </a:rPr>
              <a:t>Broker</a:t>
            </a:r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 flipH="1" flipV="1">
            <a:off x="3924300" y="4508500"/>
            <a:ext cx="2879725" cy="504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 flipH="1">
            <a:off x="5724525" y="2997200"/>
            <a:ext cx="1152525" cy="360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 flipH="1">
            <a:off x="3924300" y="3573463"/>
            <a:ext cx="792163" cy="719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684213" y="2205038"/>
            <a:ext cx="4221162" cy="4343400"/>
          </a:xfrm>
          <a:prstGeom prst="rect">
            <a:avLst/>
          </a:prstGeom>
          <a:solidFill>
            <a:srgbClr val="00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/>
              <a:t>Layer 2 - MNOK 495 over layer 1 </a:t>
            </a:r>
          </a:p>
          <a:p>
            <a:pPr algn="ctr" defTabSz="762000"/>
            <a:endParaRPr lang="en-GB" sz="1400">
              <a:latin typeface="NSBMyriad SemiBold" pitchFamily="2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Structure liability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684213" y="6324600"/>
            <a:ext cx="4240212" cy="27305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200">
                <a:latin typeface="NSBMyriad SemiBold" pitchFamily="2" charset="0"/>
              </a:rPr>
              <a:t>Deductible NOK 50 000</a:t>
            </a:r>
            <a:r>
              <a:rPr lang="nb-NO" sz="1200">
                <a:latin typeface="NSBMyriad SemiBold" pitchFamily="2" charset="0"/>
              </a:rPr>
              <a:t>/CargoNet MNOK 1/0,250</a:t>
            </a:r>
            <a:endParaRPr lang="en-GB" sz="1200">
              <a:latin typeface="NSBMyriad SemiBold" pitchFamily="2" charset="0"/>
            </a:endParaRP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684213" y="5943600"/>
            <a:ext cx="4240212" cy="3810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>
                <a:latin typeface="NSBMyriad SemiBold" pitchFamily="2" charset="0"/>
              </a:rPr>
              <a:t>Layer 1 - Reinsurance Finse - MNOK 5/MNOK 15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684213" y="3933056"/>
            <a:ext cx="4240212" cy="2010544"/>
          </a:xfrm>
          <a:prstGeom prst="rect">
            <a:avLst/>
          </a:prstGeom>
          <a:solidFill>
            <a:srgbClr val="99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>
                <a:latin typeface="NSBMyriad SemiBold" pitchFamily="2" charset="0"/>
              </a:rPr>
              <a:t>Layer 2 - MNOK 495 over layer 1</a:t>
            </a:r>
          </a:p>
          <a:p>
            <a:pPr algn="ctr" defTabSz="762000"/>
            <a:r>
              <a:rPr lang="en-GB" sz="1400">
                <a:latin typeface="NSBMyriad SemiBold" pitchFamily="2" charset="0"/>
              </a:rPr>
              <a:t>(100% </a:t>
            </a:r>
            <a:r>
              <a:rPr lang="en-GB" sz="1400" err="1">
                <a:latin typeface="NSBMyriad SemiBold" pitchFamily="2" charset="0"/>
              </a:rPr>
              <a:t>fronter</a:t>
            </a:r>
            <a:r>
              <a:rPr lang="en-GB" sz="1400">
                <a:latin typeface="NSBMyriad SemiBold" pitchFamily="2" charset="0"/>
              </a:rPr>
              <a:t>) </a:t>
            </a:r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4994275" y="3933056"/>
            <a:ext cx="12350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GB" sz="1800">
                <a:latin typeface="NSBMyriad SemiBold" pitchFamily="2" charset="0"/>
              </a:rPr>
              <a:t>MNOK 500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4994275" y="5805488"/>
            <a:ext cx="91440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GB" sz="1800">
                <a:latin typeface="NSBMyriad SemiBold" pitchFamily="2" charset="0"/>
              </a:rPr>
              <a:t>MNOK 5</a:t>
            </a:r>
            <a:endParaRPr lang="en-GB">
              <a:latin typeface="NSBMyriad SemiBold" pitchFamily="2" charset="0"/>
            </a:endParaRPr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684213" y="2205038"/>
            <a:ext cx="4240212" cy="187203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r>
              <a:rPr lang="en-GB" sz="1400">
                <a:latin typeface="NSBMyriad SemiBold" pitchFamily="2" charset="0"/>
              </a:rPr>
              <a:t>Layer 3 - MNOK 500 over layer 2 </a:t>
            </a:r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>
            <a:off x="5003800" y="2060575"/>
            <a:ext cx="136928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762000"/>
            <a:r>
              <a:rPr lang="en-GB" sz="1800">
                <a:latin typeface="NSBMyriad SemiBold" pitchFamily="2" charset="0"/>
              </a:rPr>
              <a:t>MNOK 1000</a:t>
            </a:r>
            <a:endParaRPr lang="en-GB">
              <a:latin typeface="NSBMyriad SemiBold" pitchFamily="2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82000" cy="1143000"/>
          </a:xfrm>
        </p:spPr>
        <p:txBody>
          <a:bodyPr/>
          <a:lstStyle/>
          <a:p>
            <a:pPr algn="ctr"/>
            <a:r>
              <a:rPr lang="en-GB" sz="8000"/>
              <a:t>Liability Losses</a:t>
            </a:r>
            <a:endParaRPr lang="en-GB"/>
          </a:p>
        </p:txBody>
      </p:sp>
    </p:spTree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76672"/>
            <a:ext cx="7034212" cy="914400"/>
          </a:xfrm>
        </p:spPr>
        <p:txBody>
          <a:bodyPr/>
          <a:lstStyle/>
          <a:p>
            <a:r>
              <a:rPr lang="en-GB" sz="2800" dirty="0"/>
              <a:t>Liability losses per </a:t>
            </a:r>
            <a:r>
              <a:rPr lang="en-GB" sz="2800" dirty="0" err="1"/>
              <a:t>uw</a:t>
            </a:r>
            <a:r>
              <a:rPr lang="en-GB" sz="2800" dirty="0"/>
              <a:t> year </a:t>
            </a:r>
            <a:r>
              <a:rPr lang="en-GB" sz="1600" dirty="0"/>
              <a:t>(reserve/paid)</a:t>
            </a:r>
            <a:br>
              <a:rPr lang="en-GB" sz="2800" dirty="0"/>
            </a:br>
            <a:r>
              <a:rPr lang="en-GB" sz="1400" dirty="0"/>
              <a:t>Per. 31.08.2025</a:t>
            </a:r>
            <a:r>
              <a:rPr lang="en-GB" sz="1000" dirty="0"/>
              <a:t>      (</a:t>
            </a:r>
            <a:r>
              <a:rPr lang="en-GB" sz="1000" dirty="0" err="1"/>
              <a:t>uw</a:t>
            </a:r>
            <a:r>
              <a:rPr lang="en-GB" sz="1000" dirty="0"/>
              <a:t> year 2024=01.12.2024-30.11.2025)</a:t>
            </a:r>
            <a:endParaRPr lang="en-GB" sz="2800" dirty="0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6858000" y="4648200"/>
            <a:ext cx="1243013" cy="1555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9600">
                <a:solidFill>
                  <a:schemeClr val="bg1"/>
                </a:solidFill>
              </a:rPr>
              <a:t>?</a:t>
            </a:r>
            <a:endParaRPr lang="en-GB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66EB65EE-6FE3-A5C6-FBE1-9FF09F6D6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210334"/>
            <a:ext cx="8521700" cy="526641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548680"/>
            <a:ext cx="7034212" cy="914400"/>
          </a:xfrm>
        </p:spPr>
        <p:txBody>
          <a:bodyPr/>
          <a:lstStyle/>
          <a:p>
            <a:r>
              <a:rPr lang="en-GB" sz="2800" dirty="0"/>
              <a:t>Liability Losses per </a:t>
            </a:r>
            <a:r>
              <a:rPr lang="en-GB" sz="2800" dirty="0" err="1"/>
              <a:t>uw</a:t>
            </a:r>
            <a:r>
              <a:rPr lang="en-GB" sz="2800" dirty="0"/>
              <a:t> year </a:t>
            </a:r>
            <a:r>
              <a:rPr lang="en-GB" sz="1600" dirty="0"/>
              <a:t>– major losses</a:t>
            </a:r>
            <a:br>
              <a:rPr lang="en-GB" sz="2800" dirty="0"/>
            </a:br>
            <a:r>
              <a:rPr lang="en-GB" sz="1400" dirty="0"/>
              <a:t>per 31.08.2025  </a:t>
            </a:r>
            <a:r>
              <a:rPr lang="en-GB" sz="1000" dirty="0"/>
              <a:t>(</a:t>
            </a:r>
            <a:r>
              <a:rPr lang="en-GB" sz="1000" dirty="0" err="1"/>
              <a:t>uw</a:t>
            </a:r>
            <a:r>
              <a:rPr lang="en-GB" sz="1000" dirty="0"/>
              <a:t> year 2024 = 01.12.2024 – 30.11.2025) </a:t>
            </a:r>
            <a:r>
              <a:rPr lang="en-GB" sz="1400" dirty="0"/>
              <a:t>  losses &gt; 5 mill.kr specified</a:t>
            </a:r>
            <a:r>
              <a:rPr lang="en-GB" sz="2400" dirty="0"/>
              <a:t> </a:t>
            </a:r>
            <a:endParaRPr lang="en-GB" sz="14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2F908DA-53EB-5D1E-B60A-A67E68ABD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23" y="1269570"/>
            <a:ext cx="8388350" cy="518532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Renewal 01.12.2025 - Timetable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533400" y="2451100"/>
            <a:ext cx="8153400" cy="23083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 dirty="0">
                <a:latin typeface="Arial" charset="0"/>
              </a:rPr>
              <a:t>16.09.2025</a:t>
            </a:r>
            <a:r>
              <a:rPr lang="en-GB" dirty="0">
                <a:latin typeface="Arial" charset="0"/>
              </a:rPr>
              <a:t> 	Underwriting information available for</a:t>
            </a:r>
          </a:p>
          <a:p>
            <a:r>
              <a:rPr lang="en-GB" dirty="0">
                <a:latin typeface="Arial" charset="0"/>
              </a:rPr>
              <a:t>		insurers</a:t>
            </a:r>
          </a:p>
          <a:p>
            <a:r>
              <a:rPr lang="en-GB" dirty="0">
                <a:latin typeface="Arial" charset="0"/>
              </a:rPr>
              <a:t>		</a:t>
            </a:r>
            <a:r>
              <a:rPr lang="en-GB" sz="2000" dirty="0">
                <a:latin typeface="NSBMyriad SemiBold" pitchFamily="2" charset="0"/>
              </a:rPr>
              <a:t>at </a:t>
            </a:r>
            <a:r>
              <a:rPr lang="en-GB" sz="2000" dirty="0">
                <a:latin typeface="NSBMyriad SemiBold" pitchFamily="2" charset="0"/>
                <a:hlinkClick r:id="rId3"/>
              </a:rPr>
              <a:t>https://www.vy.no/en/finse-forsikring</a:t>
            </a:r>
            <a:r>
              <a:rPr lang="en-GB" sz="2000" dirty="0">
                <a:latin typeface="NSBMyriad SemiBold" pitchFamily="2" charset="0"/>
              </a:rPr>
              <a:t>	</a:t>
            </a:r>
            <a:endParaRPr lang="en-GB" dirty="0">
              <a:latin typeface="Arial" charset="0"/>
            </a:endParaRPr>
          </a:p>
          <a:p>
            <a:endParaRPr lang="en-GB" dirty="0">
              <a:latin typeface="Arial" charset="0"/>
            </a:endParaRPr>
          </a:p>
          <a:p>
            <a:r>
              <a:rPr lang="en-GB" b="1" dirty="0">
                <a:solidFill>
                  <a:schemeClr val="accent2"/>
                </a:solidFill>
                <a:latin typeface="Arial" charset="0"/>
              </a:rPr>
              <a:t>01.12.2025	</a:t>
            </a:r>
            <a:r>
              <a:rPr lang="en-GB" dirty="0">
                <a:solidFill>
                  <a:schemeClr val="accent2"/>
                </a:solidFill>
                <a:latin typeface="Arial" charset="0"/>
              </a:rPr>
              <a:t>Inception date new insurance 				arrangements</a:t>
            </a:r>
          </a:p>
        </p:txBody>
      </p:sp>
    </p:spTree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pISLBXr0OZzFk7l.n6i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PBCOMPONENT" val="TITLE"/>
  <p:tag name="IGNOREFONTNONCOMPLIANCE" val="0"/>
  <p:tag name="FONTNAME" val="Arial"/>
  <p:tag name="FONTSIZE" val="14"/>
  <p:tag name="FONTBOLD" val="-1"/>
  <p:tag name="FONTITALIC" val="0"/>
  <p:tag name="FONTULINE" val="0"/>
  <p:tag name="FONTSHADOW" val="0"/>
  <p:tag name="FONTALIGNMENT" val="2"/>
  <p:tag name="FONTCOLOR" val="16777215"/>
  <p:tag name="FONT_COLOR_TYPE" val="1"/>
  <p:tag name="FONT_COLOR_SCHEME_INDEX" val="0"/>
  <p:tag name="IGNORECOLORLINESNONCOMPLIANCE" val="0"/>
  <p:tag name="FILLVISIBLE" val="-1"/>
  <p:tag name="FILLCOLOR" val="9529600"/>
  <p:tag name="FILL_COLOR_SCHEME_INDEX" val="0"/>
  <p:tag name="FILL_COLOR_TYPE" val="1"/>
  <p:tag name="LINEVISIBLE" val="0"/>
  <p:tag name="LINECOLOR" val="16777215"/>
  <p:tag name="LINE_COLOR_SCHEME_INDEX" val="0"/>
  <p:tag name="LINE_COLOR_TYPE" val="1"/>
  <p:tag name="LINECOLORING" val="No Line"/>
  <p:tag name="IGNOREPOSITIONNONCOMPLIANCE" val="0"/>
  <p:tag name="POSITIONTOP" val="132"/>
  <p:tag name="POSITIONLEFT" val="54"/>
  <p:tag name="IGNORESIZENONCOMPLIANCE" val="0"/>
  <p:tag name="SIZEWIDTH" val="336.24"/>
  <p:tag name="SIZEHEIGHT" val="1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PBCOMPONENT" val="TITLE"/>
  <p:tag name="IGNOREFONTNONCOMPLIANCE" val="0"/>
  <p:tag name="FONTNAME" val="Arial"/>
  <p:tag name="FONTSIZE" val="14"/>
  <p:tag name="FONTBOLD" val="-1"/>
  <p:tag name="FONTITALIC" val="0"/>
  <p:tag name="FONTULINE" val="0"/>
  <p:tag name="FONTSHADOW" val="0"/>
  <p:tag name="FONTALIGNMENT" val="2"/>
  <p:tag name="FONTCOLOR" val="16777215"/>
  <p:tag name="FONT_COLOR_TYPE" val="1"/>
  <p:tag name="FONT_COLOR_SCHEME_INDEX" val="0"/>
  <p:tag name="IGNORECOLORLINESNONCOMPLIANCE" val="0"/>
  <p:tag name="FILLVISIBLE" val="-1"/>
  <p:tag name="FILLCOLOR" val="9529600"/>
  <p:tag name="FILL_COLOR_SCHEME_INDEX" val="0"/>
  <p:tag name="FILL_COLOR_TYPE" val="1"/>
  <p:tag name="LINEVISIBLE" val="0"/>
  <p:tag name="LINECOLOR" val="16777215"/>
  <p:tag name="LINE_COLOR_SCHEME_INDEX" val="0"/>
  <p:tag name="LINE_COLOR_TYPE" val="1"/>
  <p:tag name="LINECOLORING" val="No Line"/>
  <p:tag name="IGNOREPOSITIONNONCOMPLIANCE" val="0"/>
  <p:tag name="POSITIONTOP" val="132"/>
  <p:tag name="POSITIONLEFT" val="54"/>
  <p:tag name="IGNORESIZENONCOMPLIANCE" val="0"/>
  <p:tag name="SIZEWIDTH" val="336.24"/>
  <p:tag name="SIZEHEIGHT" val="18"/>
</p:tagLst>
</file>

<file path=ppt/theme/theme1.xml><?xml version="1.0" encoding="utf-8"?>
<a:theme xmlns:a="http://schemas.openxmlformats.org/drawingml/2006/main" name="NSB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NSB">
      <a:majorFont>
        <a:latin typeface="NSBMyriad SemiBold"/>
        <a:ea typeface=""/>
        <a:cs typeface=""/>
      </a:majorFont>
      <a:minorFont>
        <a:latin typeface="NSBMyriad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triangl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S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B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SB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B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B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B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SB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408820-90d7-4d55-a4f9-f7a02f4ecea1">
      <Terms xmlns="http://schemas.microsoft.com/office/infopath/2007/PartnerControls"/>
    </lcf76f155ced4ddcb4097134ff3c332f>
    <TaxCatchAll xmlns="bc9b6c4a-5d8b-4a96-805b-4a8d9b82e5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B42FCB5110F164C8BB0A39FA72931D6" ma:contentTypeVersion="18" ma:contentTypeDescription="Opprett et nytt dokument." ma:contentTypeScope="" ma:versionID="8c225c06dafb909c11f5aed98355d2c4">
  <xsd:schema xmlns:xsd="http://www.w3.org/2001/XMLSchema" xmlns:xs="http://www.w3.org/2001/XMLSchema" xmlns:p="http://schemas.microsoft.com/office/2006/metadata/properties" xmlns:ns2="37408820-90d7-4d55-a4f9-f7a02f4ecea1" xmlns:ns3="bc9b6c4a-5d8b-4a96-805b-4a8d9b82e5a5" targetNamespace="http://schemas.microsoft.com/office/2006/metadata/properties" ma:root="true" ma:fieldsID="153c169d0b6f9bbc596d7dce6cb6f5fa" ns2:_="" ns3:_="">
    <xsd:import namespace="37408820-90d7-4d55-a4f9-f7a02f4ecea1"/>
    <xsd:import namespace="bc9b6c4a-5d8b-4a96-805b-4a8d9b82e5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08820-90d7-4d55-a4f9-f7a02f4ece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2e780b95-d6fc-4a7b-974a-d2f11f4ea3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9b6c4a-5d8b-4a96-805b-4a8d9b82e5a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f3f27be-fb74-445e-bddb-b0e31c62bd65}" ma:internalName="TaxCatchAll" ma:showField="CatchAllData" ma:web="bc9b6c4a-5d8b-4a96-805b-4a8d9b82e5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603F8B-BA1F-44A2-B4CB-502A54B45671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c9b6c4a-5d8b-4a96-805b-4a8d9b82e5a5"/>
    <ds:schemaRef ds:uri="http://purl.org/dc/terms/"/>
    <ds:schemaRef ds:uri="37408820-90d7-4d55-a4f9-f7a02f4ecea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97043AD-A21A-47DF-B0BA-60A91DD175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0533AC-8A77-469D-8662-8A6CD5007F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408820-90d7-4d55-a4f9-f7a02f4ecea1"/>
    <ds:schemaRef ds:uri="bc9b6c4a-5d8b-4a96-805b-4a8d9b82e5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bac3e98-542c-46ff-8c96-7a93063243d5}" enabled="1" method="Privileged" siteId="{1e54cff2-6429-4a14-bb19-504b679040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</TotalTime>
  <Words>1359</Words>
  <Application>Microsoft Office PowerPoint</Application>
  <PresentationFormat>Skjermfremvisning (4:3)</PresentationFormat>
  <Paragraphs>287</Paragraphs>
  <Slides>38</Slides>
  <Notes>32</Notes>
  <HiddenSlides>0</HiddenSlides>
  <MMClips>0</MMClips>
  <ScaleCrop>false</ScaleCrop>
  <HeadingPairs>
    <vt:vector size="10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38</vt:i4>
      </vt:variant>
      <vt:variant>
        <vt:lpstr>Tilpassede fremvisninger</vt:lpstr>
      </vt:variant>
      <vt:variant>
        <vt:i4>1</vt:i4>
      </vt:variant>
    </vt:vector>
  </HeadingPairs>
  <TitlesOfParts>
    <vt:vector size="49" baseType="lpstr">
      <vt:lpstr>Times New Roman</vt:lpstr>
      <vt:lpstr>NSBMyriad Regular</vt:lpstr>
      <vt:lpstr>Wingdings</vt:lpstr>
      <vt:lpstr>Arial</vt:lpstr>
      <vt:lpstr>Calibri</vt:lpstr>
      <vt:lpstr>Arial Unicode MS</vt:lpstr>
      <vt:lpstr>NSBMyriad SemiBold</vt:lpstr>
      <vt:lpstr>NSB</vt:lpstr>
      <vt:lpstr>think-cell Slide</vt:lpstr>
      <vt:lpstr>Utklipp</vt:lpstr>
      <vt:lpstr>Reinsurance Presentation Vygruppen AS </vt:lpstr>
      <vt:lpstr>Norwegian Railway framework</vt:lpstr>
      <vt:lpstr>PowerPoint-presentasjon</vt:lpstr>
      <vt:lpstr>The Norwegian Railway Network</vt:lpstr>
      <vt:lpstr>Norwegian Railway Framework</vt:lpstr>
      <vt:lpstr>The NSB Group was renamed the Vy Group as of 24 April 2019.   The Vy Group is one of the largest transport groups in the Nordic countries.   </vt:lpstr>
      <vt:lpstr>PowerPoint-presentasjon</vt:lpstr>
      <vt:lpstr>Passenger train – Vy (Norway) </vt:lpstr>
      <vt:lpstr>Passenger train – Flytoget AS</vt:lpstr>
      <vt:lpstr>Passenger train – Vy Tåg AB</vt:lpstr>
      <vt:lpstr>Rail freight</vt:lpstr>
      <vt:lpstr>Vy Buss</vt:lpstr>
      <vt:lpstr>Tourism  </vt:lpstr>
      <vt:lpstr>Risk Control</vt:lpstr>
      <vt:lpstr>Vy - Risk Control</vt:lpstr>
      <vt:lpstr>Synergi – Vy’s Risk Management Information System</vt:lpstr>
      <vt:lpstr>PowerPoint-presentasjon</vt:lpstr>
      <vt:lpstr> -    - Risk Control </vt:lpstr>
      <vt:lpstr>PD/BI Insurance Programme</vt:lpstr>
      <vt:lpstr>PD Insurance</vt:lpstr>
      <vt:lpstr>Rolling stock – passenger train</vt:lpstr>
      <vt:lpstr>Rolling stock – rail freight </vt:lpstr>
      <vt:lpstr>PD/BI Programme</vt:lpstr>
      <vt:lpstr>Premium/Risk Flow</vt:lpstr>
      <vt:lpstr>Structure PD/BI</vt:lpstr>
      <vt:lpstr>EML</vt:lpstr>
      <vt:lpstr>PD/ BI Losses</vt:lpstr>
      <vt:lpstr>PDBI Losses per uw year (reserve / paid) Per 31.08.2025   (uw year 2024= 01.12.2024–30.11.2025)</vt:lpstr>
      <vt:lpstr>PDBI – per loss (kNOK) Per 31.08.2025  (uw year 2024= 01.12.2024–30.11.2025)</vt:lpstr>
      <vt:lpstr>PD - BI – (kNOK) Per 31.07.2024  (uw year 2023= 01.12.2023–30.11.2024)</vt:lpstr>
      <vt:lpstr>Liability Insurance Programme</vt:lpstr>
      <vt:lpstr>Liability Programme</vt:lpstr>
      <vt:lpstr>Premium/Risk Flow Liability</vt:lpstr>
      <vt:lpstr>Structure liability</vt:lpstr>
      <vt:lpstr>Liability Losses</vt:lpstr>
      <vt:lpstr>Liability losses per uw year (reserve/paid) Per. 31.08.2025      (uw year 2024=01.12.2024-30.11.2025)</vt:lpstr>
      <vt:lpstr>Liability Losses per uw year – major losses per 31.08.2025  (uw year 2024 = 01.12.2024 – 30.11.2025)   losses &gt; 5 mill.kr specified </vt:lpstr>
      <vt:lpstr>Renewal 01.12.2025 - Timetable</vt:lpstr>
      <vt:lpstr>Stockholm 23-24 april 2024</vt:lpstr>
    </vt:vector>
  </TitlesOfParts>
  <Company>NSB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for reinsurers</dc:title>
  <dc:creator>EBratlie</dc:creator>
  <cp:lastModifiedBy>Karin Inger Bondensson</cp:lastModifiedBy>
  <cp:revision>11</cp:revision>
  <cp:lastPrinted>2025-05-22T11:45:43Z</cp:lastPrinted>
  <dcterms:created xsi:type="dcterms:W3CDTF">2002-05-30T06:11:18Z</dcterms:created>
  <dcterms:modified xsi:type="dcterms:W3CDTF">2025-09-16T11:20:08Z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bac3e98-542c-46ff-8c96-7a93063243d5_Enabled">
    <vt:lpwstr>True</vt:lpwstr>
  </property>
  <property fmtid="{D5CDD505-2E9C-101B-9397-08002B2CF9AE}" pid="3" name="MSIP_Label_5bac3e98-542c-46ff-8c96-7a93063243d5_SiteId">
    <vt:lpwstr>1e54cff2-6429-4a14-bb19-504b6790405a</vt:lpwstr>
  </property>
  <property fmtid="{D5CDD505-2E9C-101B-9397-08002B2CF9AE}" pid="4" name="MSIP_Label_5bac3e98-542c-46ff-8c96-7a93063243d5_Owner">
    <vt:lpwstr>karin.bondensson@vy.no</vt:lpwstr>
  </property>
  <property fmtid="{D5CDD505-2E9C-101B-9397-08002B2CF9AE}" pid="5" name="MSIP_Label_5bac3e98-542c-46ff-8c96-7a93063243d5_SetDate">
    <vt:lpwstr>2020-08-19T10:03:38.7017077Z</vt:lpwstr>
  </property>
  <property fmtid="{D5CDD505-2E9C-101B-9397-08002B2CF9AE}" pid="6" name="MSIP_Label_5bac3e98-542c-46ff-8c96-7a93063243d5_Name">
    <vt:lpwstr>Intern</vt:lpwstr>
  </property>
  <property fmtid="{D5CDD505-2E9C-101B-9397-08002B2CF9AE}" pid="7" name="MSIP_Label_5bac3e98-542c-46ff-8c96-7a93063243d5_Application">
    <vt:lpwstr>Microsoft Azure Information Protection</vt:lpwstr>
  </property>
  <property fmtid="{D5CDD505-2E9C-101B-9397-08002B2CF9AE}" pid="8" name="MSIP_Label_5bac3e98-542c-46ff-8c96-7a93063243d5_ActionId">
    <vt:lpwstr>cd756242-ba8b-4720-b7f8-6e3bfd401a4b</vt:lpwstr>
  </property>
  <property fmtid="{D5CDD505-2E9C-101B-9397-08002B2CF9AE}" pid="9" name="MSIP_Label_5bac3e98-542c-46ff-8c96-7a93063243d5_Extended_MSFT_Method">
    <vt:lpwstr>Automatic</vt:lpwstr>
  </property>
  <property fmtid="{D5CDD505-2E9C-101B-9397-08002B2CF9AE}" pid="10" name="Sensitivity">
    <vt:lpwstr>Intern</vt:lpwstr>
  </property>
  <property fmtid="{D5CDD505-2E9C-101B-9397-08002B2CF9AE}" pid="11" name="Order">
    <vt:r8>100</vt:r8>
  </property>
  <property fmtid="{D5CDD505-2E9C-101B-9397-08002B2CF9AE}" pid="12" name="ContentTypeId">
    <vt:lpwstr>0x010100CB42FCB5110F164C8BB0A39FA72931D6</vt:lpwstr>
  </property>
  <property fmtid="{D5CDD505-2E9C-101B-9397-08002B2CF9AE}" pid="13" name="MediaServiceImageTags">
    <vt:lpwstr/>
  </property>
</Properties>
</file>